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65" r:id="rId5"/>
    <p:sldId id="266" r:id="rId6"/>
    <p:sldId id="260" r:id="rId7"/>
    <p:sldId id="263" r:id="rId8"/>
    <p:sldId id="264" r:id="rId9"/>
    <p:sldId id="261" r:id="rId10"/>
    <p:sldId id="271" r:id="rId11"/>
    <p:sldId id="259" r:id="rId12"/>
    <p:sldId id="270" r:id="rId13"/>
    <p:sldId id="262" r:id="rId14"/>
    <p:sldId id="268" r:id="rId15"/>
    <p:sldId id="267" r:id="rId16"/>
    <p:sldId id="27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85850" autoAdjust="0"/>
  </p:normalViewPr>
  <p:slideViewPr>
    <p:cSldViewPr snapToGrid="0" snapToObjects="1">
      <p:cViewPr varScale="1">
        <p:scale>
          <a:sx n="104" d="100"/>
          <a:sy n="104" d="100"/>
        </p:scale>
        <p:origin x="232" y="30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F98CFA-8C86-4417-BE3B-865408B27A0F}" type="datetimeFigureOut">
              <a:rPr lang="en-US" smtClean="0"/>
              <a:t>12/16/20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60CA87-4385-410D-B738-C7DB1862E850}" type="slidenum">
              <a:rPr lang="en-US" smtClean="0"/>
              <a:t>‹#›</a:t>
            </a:fld>
            <a:endParaRPr lang="en-US"/>
          </a:p>
        </p:txBody>
      </p:sp>
    </p:spTree>
    <p:extLst>
      <p:ext uri="{BB962C8B-B14F-4D97-AF65-F5344CB8AC3E}">
        <p14:creationId xmlns:p14="http://schemas.microsoft.com/office/powerpoint/2010/main" val="1332896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af29100153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af29100153_2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For the dataset we chose, the authors of the study asked the question: What drives people’s choices in the movies they watch?</a:t>
            </a:r>
            <a:endParaRPr/>
          </a:p>
        </p:txBody>
      </p:sp>
      <p:sp>
        <p:nvSpPr>
          <p:cNvPr id="198" name="Google Shape;198;gaf29100153_2_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af7428fabc_3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3" name="Google Shape;203;gaf7428fabc_3_10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To answer this question, they chose to look at the effects of personality traits on the likelihood that users would rate movies highly or not. </a:t>
            </a:r>
            <a:endParaRPr/>
          </a:p>
          <a:p>
            <a:pPr marL="0" lvl="0" indent="0" algn="l" rtl="0">
              <a:spcBef>
                <a:spcPts val="0"/>
              </a:spcBef>
              <a:spcAft>
                <a:spcPts val="0"/>
              </a:spcAft>
              <a:buNone/>
            </a:pPr>
            <a:r>
              <a:rPr lang="en"/>
              <a:t>Each user took a personality test and was assigned a score of 1-7 for each of five different personality traits. </a:t>
            </a:r>
            <a:endParaRPr/>
          </a:p>
          <a:p>
            <a:pPr marL="0" lvl="0" indent="0" algn="l" rtl="0">
              <a:spcBef>
                <a:spcPts val="0"/>
              </a:spcBef>
              <a:spcAft>
                <a:spcPts val="0"/>
              </a:spcAft>
              <a:buNone/>
            </a:pPr>
            <a:r>
              <a:rPr lang="en"/>
              <a:t>They were then given 12 movies to watch and based on their preference for those movies were assigned one of four metrics: Serendipity, Popularity, Diversity, Default. </a:t>
            </a:r>
            <a:endParaRPr/>
          </a:p>
          <a:p>
            <a:pPr marL="0" lvl="0" indent="0" algn="l" rtl="0">
              <a:spcBef>
                <a:spcPts val="0"/>
              </a:spcBef>
              <a:spcAft>
                <a:spcPts val="0"/>
              </a:spcAft>
              <a:buNone/>
            </a:pPr>
            <a:r>
              <a:rPr lang="en"/>
              <a:t>For each of these metrics they were also evaluated on how strongly they aligned with that metric. Each user was given an Assigned Condition of High, Medium, or Low depending on this. </a:t>
            </a:r>
            <a:endParaRPr/>
          </a:p>
          <a:p>
            <a:pPr marL="0" lvl="0" indent="0" algn="l" rtl="0">
              <a:spcBef>
                <a:spcPts val="0"/>
              </a:spcBef>
              <a:spcAft>
                <a:spcPts val="0"/>
              </a:spcAft>
              <a:buNone/>
            </a:pPr>
            <a:r>
              <a:rPr lang="en"/>
              <a:t>The assigned metric and assigned condition were combined to determine the list of movies that was given to each user</a:t>
            </a:r>
            <a:endParaRPr/>
          </a:p>
        </p:txBody>
      </p:sp>
      <p:sp>
        <p:nvSpPr>
          <p:cNvPr id="204" name="Google Shape;204;gaf7428fabc_3_10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af7428fabc_3_1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9" name="Google Shape;219;gaf7428fabc_3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these diagrams, we want to compare each type of personality to actual vs. predicated rate. As we can see the distribution of each type of personality. We are able to observe medium is the largest portion of each type of personality, except extraversion and openness. Openness has two larger portion including high and medium class. It indicate  openness users who scored above average , their predicate rate is closer to actual rate.  Other type of personality also revels the similarity between actual rate and predicted rate. </a:t>
            </a:r>
            <a:r>
              <a:rPr lang="en-US" sz="1800" dirty="0">
                <a:solidFill>
                  <a:srgbClr val="1D1C1D"/>
                </a:solidFill>
                <a:effectLst/>
                <a:latin typeface="Arial" panose="020B0604020202020204" pitchFamily="34" charset="0"/>
                <a:ea typeface="Calibri" panose="020F0502020204030204" pitchFamily="34" charset="0"/>
                <a:cs typeface="Times New Roman" panose="02020603050405020304" pitchFamily="18" charset="0"/>
              </a:rPr>
              <a:t>More specifically, when someone were to scores highly in any one of the personality traits, the likelihood of the predicted rating mirroring the actual rating increases.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1C60CA87-4385-410D-B738-C7DB1862E850}" type="slidenum">
              <a:rPr lang="en-US" smtClean="0"/>
              <a:t>4</a:t>
            </a:fld>
            <a:endParaRPr lang="en-US"/>
          </a:p>
        </p:txBody>
      </p:sp>
    </p:spTree>
    <p:extLst>
      <p:ext uri="{BB962C8B-B14F-4D97-AF65-F5344CB8AC3E}">
        <p14:creationId xmlns:p14="http://schemas.microsoft.com/office/powerpoint/2010/main" val="2154381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af68de5306_1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af68de5306_1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b="1" dirty="0">
              <a:solidFill>
                <a:srgbClr val="434343"/>
              </a:solidFill>
            </a:endParaRPr>
          </a:p>
        </p:txBody>
      </p:sp>
    </p:spTree>
    <p:extLst>
      <p:ext uri="{BB962C8B-B14F-4D97-AF65-F5344CB8AC3E}">
        <p14:creationId xmlns:p14="http://schemas.microsoft.com/office/powerpoint/2010/main" val="958030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60CA87-4385-410D-B738-C7DB1862E850}" type="slidenum">
              <a:rPr lang="en-US" smtClean="0"/>
              <a:t>14</a:t>
            </a:fld>
            <a:endParaRPr lang="en-US"/>
          </a:p>
        </p:txBody>
      </p:sp>
    </p:spTree>
    <p:extLst>
      <p:ext uri="{BB962C8B-B14F-4D97-AF65-F5344CB8AC3E}">
        <p14:creationId xmlns:p14="http://schemas.microsoft.com/office/powerpoint/2010/main" val="2288494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predicted model of each type of personality, we can see the larger variance of allocation is below average of actual rate. the less variance was spread on the top of diagram. These pattern is very similar for each type of personality.</a:t>
            </a:r>
          </a:p>
          <a:p>
            <a:r>
              <a:rPr lang="en-US" dirty="0"/>
              <a:t>For example: openness, it indicates users who openness score between 4 and 7 , their rating is closer to actual rate and less difference.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Thus,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our record, there is an obvious Root Mean Squared Error, it indicate our model is not accuracy of predicated model. Thus, </a:t>
            </a:r>
            <a:r>
              <a:rPr lang="en-US" dirty="0" err="1"/>
              <a:t>ksvm</a:t>
            </a:r>
            <a:r>
              <a:rPr lang="en-US" dirty="0"/>
              <a:t> is not a good method to predict our model; however, we can recognize the allocation of each errors are similar and the majority of largest variance is distributed to below the average of actual rate.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[1] "As the error value of actual rate for predication(openness) : 1.00414842838872"</a:t>
            </a:r>
          </a:p>
          <a:p>
            <a:r>
              <a:rPr lang="en-US" dirty="0"/>
              <a:t>[1] "As the error value of actual rate for predication(agreeable) : 1.00404144556803"</a:t>
            </a:r>
          </a:p>
          <a:p>
            <a:r>
              <a:rPr lang="en-US" dirty="0"/>
              <a:t>[1] "As the error value of actual rate for predication(emotional stability) : 1.00477598553074"</a:t>
            </a:r>
          </a:p>
          <a:p>
            <a:r>
              <a:rPr lang="en-US" dirty="0"/>
              <a:t>[1] "As the error value of actual rate for predication(conscientiousness) : 0.987787639564209"</a:t>
            </a:r>
          </a:p>
          <a:p>
            <a:r>
              <a:rPr lang="en-US" dirty="0"/>
              <a:t>[1] "As the error value of actual rate for predication(extraversion) : 0.997852912694732"</a:t>
            </a:r>
          </a:p>
          <a:p>
            <a:r>
              <a:rPr lang="en-US" dirty="0"/>
              <a:t>[1] "As the error value of actual rate for predication2(openness agreeable) : 1.00960671168558"</a:t>
            </a:r>
          </a:p>
          <a:p>
            <a:r>
              <a:rPr lang="en-US" dirty="0"/>
              <a:t>[1] "As the error value of actual rate for predication3 : 1.09868475133293"</a:t>
            </a:r>
          </a:p>
          <a:p>
            <a:r>
              <a:rPr lang="en-US" dirty="0"/>
              <a:t>                      </a:t>
            </a:r>
          </a:p>
        </p:txBody>
      </p:sp>
      <p:sp>
        <p:nvSpPr>
          <p:cNvPr id="4" name="Slide Number Placeholder 3"/>
          <p:cNvSpPr>
            <a:spLocks noGrp="1"/>
          </p:cNvSpPr>
          <p:nvPr>
            <p:ph type="sldNum" sz="quarter" idx="5"/>
          </p:nvPr>
        </p:nvSpPr>
        <p:spPr/>
        <p:txBody>
          <a:bodyPr/>
          <a:lstStyle/>
          <a:p>
            <a:fld id="{1C60CA87-4385-410D-B738-C7DB1862E850}" type="slidenum">
              <a:rPr lang="en-US" smtClean="0"/>
              <a:t>15</a:t>
            </a:fld>
            <a:endParaRPr lang="en-US"/>
          </a:p>
        </p:txBody>
      </p:sp>
    </p:spTree>
    <p:extLst>
      <p:ext uri="{BB962C8B-B14F-4D97-AF65-F5344CB8AC3E}">
        <p14:creationId xmlns:p14="http://schemas.microsoft.com/office/powerpoint/2010/main" val="14239414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af29100153_2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af29100153_2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a:t>For the dataset we chose, the authors of the study asked the question: What drives people’s choices in the movies they watch?</a:t>
            </a:r>
            <a:endParaRPr/>
          </a:p>
        </p:txBody>
      </p:sp>
      <p:sp>
        <p:nvSpPr>
          <p:cNvPr id="198" name="Google Shape;198;gaf29100153_2_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16</a:t>
            </a:fld>
            <a:endParaRPr/>
          </a:p>
        </p:txBody>
      </p:sp>
    </p:spTree>
    <p:extLst>
      <p:ext uri="{BB962C8B-B14F-4D97-AF65-F5344CB8AC3E}">
        <p14:creationId xmlns:p14="http://schemas.microsoft.com/office/powerpoint/2010/main" val="1112870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5D58F-D13B-EF4A-8C77-A157EBB615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92F6782-862D-864F-9B47-7FC291D6FF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F726E6C-F9B1-A342-976E-731361F07F19}"/>
              </a:ext>
            </a:extLst>
          </p:cNvPr>
          <p:cNvSpPr>
            <a:spLocks noGrp="1"/>
          </p:cNvSpPr>
          <p:nvPr>
            <p:ph type="dt" sz="half" idx="10"/>
          </p:nvPr>
        </p:nvSpPr>
        <p:spPr/>
        <p:txBody>
          <a:bodyPr/>
          <a:lstStyle/>
          <a:p>
            <a:fld id="{2552CB97-7CD5-1444-B9CD-71AE63D86398}" type="datetimeFigureOut">
              <a:rPr lang="en-US" smtClean="0"/>
              <a:t>12/16/20</a:t>
            </a:fld>
            <a:endParaRPr lang="en-US"/>
          </a:p>
        </p:txBody>
      </p:sp>
      <p:sp>
        <p:nvSpPr>
          <p:cNvPr id="5" name="Footer Placeholder 4">
            <a:extLst>
              <a:ext uri="{FF2B5EF4-FFF2-40B4-BE49-F238E27FC236}">
                <a16:creationId xmlns:a16="http://schemas.microsoft.com/office/drawing/2014/main" id="{F5B16C84-765F-3248-97D3-0F9E6B1ABD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2B96F5-C7FB-9D43-AE1B-43BC9F645167}"/>
              </a:ext>
            </a:extLst>
          </p:cNvPr>
          <p:cNvSpPr>
            <a:spLocks noGrp="1"/>
          </p:cNvSpPr>
          <p:nvPr>
            <p:ph type="sldNum" sz="quarter" idx="12"/>
          </p:nvPr>
        </p:nvSpPr>
        <p:spPr/>
        <p:txBody>
          <a:bodyPr/>
          <a:lstStyle/>
          <a:p>
            <a:fld id="{D22DB75D-4B70-794C-907C-8EE5DEDE79EB}" type="slidenum">
              <a:rPr lang="en-US" smtClean="0"/>
              <a:t>‹#›</a:t>
            </a:fld>
            <a:endParaRPr lang="en-US"/>
          </a:p>
        </p:txBody>
      </p:sp>
    </p:spTree>
    <p:extLst>
      <p:ext uri="{BB962C8B-B14F-4D97-AF65-F5344CB8AC3E}">
        <p14:creationId xmlns:p14="http://schemas.microsoft.com/office/powerpoint/2010/main" val="2971714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CD763-0529-6745-A06E-215053AE49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36A12BB-1299-664F-8F9D-126249DF68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517986-0894-E742-BFB2-9B9CC6B6BEF8}"/>
              </a:ext>
            </a:extLst>
          </p:cNvPr>
          <p:cNvSpPr>
            <a:spLocks noGrp="1"/>
          </p:cNvSpPr>
          <p:nvPr>
            <p:ph type="dt" sz="half" idx="10"/>
          </p:nvPr>
        </p:nvSpPr>
        <p:spPr/>
        <p:txBody>
          <a:bodyPr/>
          <a:lstStyle/>
          <a:p>
            <a:fld id="{2552CB97-7CD5-1444-B9CD-71AE63D86398}" type="datetimeFigureOut">
              <a:rPr lang="en-US" smtClean="0"/>
              <a:t>12/16/20</a:t>
            </a:fld>
            <a:endParaRPr lang="en-US"/>
          </a:p>
        </p:txBody>
      </p:sp>
      <p:sp>
        <p:nvSpPr>
          <p:cNvPr id="5" name="Footer Placeholder 4">
            <a:extLst>
              <a:ext uri="{FF2B5EF4-FFF2-40B4-BE49-F238E27FC236}">
                <a16:creationId xmlns:a16="http://schemas.microsoft.com/office/drawing/2014/main" id="{900BDC92-F5DD-C04E-8030-BBF5CEA98A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4E28E9-CF75-2F4E-8F12-37F0711B60E2}"/>
              </a:ext>
            </a:extLst>
          </p:cNvPr>
          <p:cNvSpPr>
            <a:spLocks noGrp="1"/>
          </p:cNvSpPr>
          <p:nvPr>
            <p:ph type="sldNum" sz="quarter" idx="12"/>
          </p:nvPr>
        </p:nvSpPr>
        <p:spPr/>
        <p:txBody>
          <a:bodyPr/>
          <a:lstStyle/>
          <a:p>
            <a:fld id="{D22DB75D-4B70-794C-907C-8EE5DEDE79EB}" type="slidenum">
              <a:rPr lang="en-US" smtClean="0"/>
              <a:t>‹#›</a:t>
            </a:fld>
            <a:endParaRPr lang="en-US"/>
          </a:p>
        </p:txBody>
      </p:sp>
    </p:spTree>
    <p:extLst>
      <p:ext uri="{BB962C8B-B14F-4D97-AF65-F5344CB8AC3E}">
        <p14:creationId xmlns:p14="http://schemas.microsoft.com/office/powerpoint/2010/main" val="2331656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77AC7A5-1B26-D64E-A06C-DB8F65AB29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5AC6D1-895C-484F-B1B1-4AA95701102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6EC80D-7F5C-DC4B-8A1E-AD913A814B44}"/>
              </a:ext>
            </a:extLst>
          </p:cNvPr>
          <p:cNvSpPr>
            <a:spLocks noGrp="1"/>
          </p:cNvSpPr>
          <p:nvPr>
            <p:ph type="dt" sz="half" idx="10"/>
          </p:nvPr>
        </p:nvSpPr>
        <p:spPr/>
        <p:txBody>
          <a:bodyPr/>
          <a:lstStyle/>
          <a:p>
            <a:fld id="{2552CB97-7CD5-1444-B9CD-71AE63D86398}" type="datetimeFigureOut">
              <a:rPr lang="en-US" smtClean="0"/>
              <a:t>12/16/20</a:t>
            </a:fld>
            <a:endParaRPr lang="en-US"/>
          </a:p>
        </p:txBody>
      </p:sp>
      <p:sp>
        <p:nvSpPr>
          <p:cNvPr id="5" name="Footer Placeholder 4">
            <a:extLst>
              <a:ext uri="{FF2B5EF4-FFF2-40B4-BE49-F238E27FC236}">
                <a16:creationId xmlns:a16="http://schemas.microsoft.com/office/drawing/2014/main" id="{7F720764-3A4D-CD46-930C-7F93A56191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614473-E468-8C4D-8D30-CD820A44678B}"/>
              </a:ext>
            </a:extLst>
          </p:cNvPr>
          <p:cNvSpPr>
            <a:spLocks noGrp="1"/>
          </p:cNvSpPr>
          <p:nvPr>
            <p:ph type="sldNum" sz="quarter" idx="12"/>
          </p:nvPr>
        </p:nvSpPr>
        <p:spPr/>
        <p:txBody>
          <a:bodyPr/>
          <a:lstStyle/>
          <a:p>
            <a:fld id="{D22DB75D-4B70-794C-907C-8EE5DEDE79EB}" type="slidenum">
              <a:rPr lang="en-US" smtClean="0"/>
              <a:t>‹#›</a:t>
            </a:fld>
            <a:endParaRPr lang="en-US"/>
          </a:p>
        </p:txBody>
      </p:sp>
    </p:spTree>
    <p:extLst>
      <p:ext uri="{BB962C8B-B14F-4D97-AF65-F5344CB8AC3E}">
        <p14:creationId xmlns:p14="http://schemas.microsoft.com/office/powerpoint/2010/main" val="10812472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rgbClr val="FFFFFF"/>
        </a:solidFill>
        <a:effectLst/>
      </p:bgPr>
    </p:bg>
    <p:spTree>
      <p:nvGrpSpPr>
        <p:cNvPr id="1" name="Shape 70"/>
        <p:cNvGrpSpPr/>
        <p:nvPr/>
      </p:nvGrpSpPr>
      <p:grpSpPr>
        <a:xfrm>
          <a:off x="0" y="0"/>
          <a:ext cx="0" cy="0"/>
          <a:chOff x="0" y="0"/>
          <a:chExt cx="0" cy="0"/>
        </a:xfrm>
      </p:grpSpPr>
      <p:sp>
        <p:nvSpPr>
          <p:cNvPr id="71" name="Google Shape;71;p16"/>
          <p:cNvSpPr/>
          <p:nvPr/>
        </p:nvSpPr>
        <p:spPr>
          <a:xfrm>
            <a:off x="0" y="0"/>
            <a:ext cx="12192000" cy="6858000"/>
          </a:xfrm>
          <a:prstGeom prst="rect">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2" name="Google Shape;72;p16"/>
          <p:cNvSpPr/>
          <p:nvPr/>
        </p:nvSpPr>
        <p:spPr>
          <a:xfrm>
            <a:off x="411709" y="2186667"/>
            <a:ext cx="11368000" cy="442800"/>
          </a:xfrm>
          <a:prstGeom prst="rect">
            <a:avLst/>
          </a:prstGeom>
          <a:solidFill>
            <a:schemeClr val="dk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3" name="Google Shape;73;p16"/>
          <p:cNvSpPr/>
          <p:nvPr/>
        </p:nvSpPr>
        <p:spPr>
          <a:xfrm>
            <a:off x="3253716" y="2186667"/>
            <a:ext cx="2842000" cy="442800"/>
          </a:xfrm>
          <a:prstGeom prst="rect">
            <a:avLst/>
          </a:prstGeom>
          <a:solidFill>
            <a:srgbClr val="FFFFFF">
              <a:alpha val="3137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4" name="Google Shape;74;p16"/>
          <p:cNvSpPr/>
          <p:nvPr/>
        </p:nvSpPr>
        <p:spPr>
          <a:xfrm>
            <a:off x="6095748" y="2186667"/>
            <a:ext cx="2842000" cy="442800"/>
          </a:xfrm>
          <a:prstGeom prst="rect">
            <a:avLst/>
          </a:prstGeom>
          <a:solidFill>
            <a:srgbClr val="FFFFFF">
              <a:alpha val="188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5" name="Google Shape;75;p16"/>
          <p:cNvSpPr/>
          <p:nvPr/>
        </p:nvSpPr>
        <p:spPr>
          <a:xfrm>
            <a:off x="411667" y="2186667"/>
            <a:ext cx="2842000" cy="442800"/>
          </a:xfrm>
          <a:prstGeom prst="rect">
            <a:avLst/>
          </a:prstGeom>
          <a:solidFill>
            <a:srgbClr val="FFFFFF">
              <a:alpha val="439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76" name="Google Shape;76;p16"/>
          <p:cNvSpPr txBox="1">
            <a:spLocks noGrp="1"/>
          </p:cNvSpPr>
          <p:nvPr>
            <p:ph type="title"/>
          </p:nvPr>
        </p:nvSpPr>
        <p:spPr>
          <a:xfrm>
            <a:off x="310067" y="812600"/>
            <a:ext cx="8473600" cy="1170400"/>
          </a:xfrm>
          <a:prstGeom prst="rect">
            <a:avLst/>
          </a:prstGeom>
          <a:noFill/>
          <a:ln>
            <a:noFill/>
          </a:ln>
        </p:spPr>
        <p:txBody>
          <a:bodyPr spcFirstLastPara="1" wrap="square" lIns="68575" tIns="34275" rIns="68575" bIns="34275" anchor="b" anchorCtr="0">
            <a:noAutofit/>
          </a:bodyPr>
          <a:lstStyle>
            <a:lvl1pPr lvl="0" algn="l">
              <a:lnSpc>
                <a:spcPct val="100000"/>
              </a:lnSpc>
              <a:spcBef>
                <a:spcPts val="0"/>
              </a:spcBef>
              <a:spcAft>
                <a:spcPts val="0"/>
              </a:spcAft>
              <a:buClr>
                <a:srgbClr val="434343"/>
              </a:buClr>
              <a:buSzPts val="2800"/>
              <a:buNone/>
              <a:defRPr sz="3733" b="1">
                <a:solidFill>
                  <a:srgbClr val="434343"/>
                </a:solidFill>
              </a:defRPr>
            </a:lvl1pPr>
            <a:lvl2pPr lvl="1" algn="l">
              <a:lnSpc>
                <a:spcPct val="100000"/>
              </a:lnSpc>
              <a:spcBef>
                <a:spcPts val="0"/>
              </a:spcBef>
              <a:spcAft>
                <a:spcPts val="0"/>
              </a:spcAft>
              <a:buClr>
                <a:srgbClr val="434343"/>
              </a:buClr>
              <a:buSzPts val="2800"/>
              <a:buNone/>
              <a:defRPr sz="3733" b="1">
                <a:solidFill>
                  <a:srgbClr val="434343"/>
                </a:solidFill>
              </a:defRPr>
            </a:lvl2pPr>
            <a:lvl3pPr lvl="2" algn="l">
              <a:lnSpc>
                <a:spcPct val="100000"/>
              </a:lnSpc>
              <a:spcBef>
                <a:spcPts val="0"/>
              </a:spcBef>
              <a:spcAft>
                <a:spcPts val="0"/>
              </a:spcAft>
              <a:buClr>
                <a:srgbClr val="434343"/>
              </a:buClr>
              <a:buSzPts val="2800"/>
              <a:buNone/>
              <a:defRPr sz="3733" b="1">
                <a:solidFill>
                  <a:srgbClr val="434343"/>
                </a:solidFill>
              </a:defRPr>
            </a:lvl3pPr>
            <a:lvl4pPr lvl="3" algn="l">
              <a:lnSpc>
                <a:spcPct val="100000"/>
              </a:lnSpc>
              <a:spcBef>
                <a:spcPts val="0"/>
              </a:spcBef>
              <a:spcAft>
                <a:spcPts val="0"/>
              </a:spcAft>
              <a:buClr>
                <a:srgbClr val="434343"/>
              </a:buClr>
              <a:buSzPts val="2800"/>
              <a:buNone/>
              <a:defRPr sz="3733" b="1">
                <a:solidFill>
                  <a:srgbClr val="434343"/>
                </a:solidFill>
              </a:defRPr>
            </a:lvl4pPr>
            <a:lvl5pPr lvl="4" algn="l">
              <a:lnSpc>
                <a:spcPct val="100000"/>
              </a:lnSpc>
              <a:spcBef>
                <a:spcPts val="0"/>
              </a:spcBef>
              <a:spcAft>
                <a:spcPts val="0"/>
              </a:spcAft>
              <a:buClr>
                <a:srgbClr val="434343"/>
              </a:buClr>
              <a:buSzPts val="2800"/>
              <a:buNone/>
              <a:defRPr sz="3733" b="1">
                <a:solidFill>
                  <a:srgbClr val="434343"/>
                </a:solidFill>
              </a:defRPr>
            </a:lvl5pPr>
            <a:lvl6pPr lvl="5" algn="l">
              <a:lnSpc>
                <a:spcPct val="100000"/>
              </a:lnSpc>
              <a:spcBef>
                <a:spcPts val="0"/>
              </a:spcBef>
              <a:spcAft>
                <a:spcPts val="0"/>
              </a:spcAft>
              <a:buClr>
                <a:srgbClr val="434343"/>
              </a:buClr>
              <a:buSzPts val="2800"/>
              <a:buNone/>
              <a:defRPr sz="3733" b="1">
                <a:solidFill>
                  <a:srgbClr val="434343"/>
                </a:solidFill>
              </a:defRPr>
            </a:lvl6pPr>
            <a:lvl7pPr lvl="6" algn="l">
              <a:lnSpc>
                <a:spcPct val="100000"/>
              </a:lnSpc>
              <a:spcBef>
                <a:spcPts val="0"/>
              </a:spcBef>
              <a:spcAft>
                <a:spcPts val="0"/>
              </a:spcAft>
              <a:buClr>
                <a:srgbClr val="434343"/>
              </a:buClr>
              <a:buSzPts val="2800"/>
              <a:buNone/>
              <a:defRPr sz="3733" b="1">
                <a:solidFill>
                  <a:srgbClr val="434343"/>
                </a:solidFill>
              </a:defRPr>
            </a:lvl7pPr>
            <a:lvl8pPr lvl="7" algn="l">
              <a:lnSpc>
                <a:spcPct val="100000"/>
              </a:lnSpc>
              <a:spcBef>
                <a:spcPts val="0"/>
              </a:spcBef>
              <a:spcAft>
                <a:spcPts val="0"/>
              </a:spcAft>
              <a:buClr>
                <a:srgbClr val="434343"/>
              </a:buClr>
              <a:buSzPts val="2800"/>
              <a:buNone/>
              <a:defRPr sz="3733" b="1">
                <a:solidFill>
                  <a:srgbClr val="434343"/>
                </a:solidFill>
              </a:defRPr>
            </a:lvl8pPr>
            <a:lvl9pPr lvl="8" algn="l">
              <a:lnSpc>
                <a:spcPct val="100000"/>
              </a:lnSpc>
              <a:spcBef>
                <a:spcPts val="0"/>
              </a:spcBef>
              <a:spcAft>
                <a:spcPts val="0"/>
              </a:spcAft>
              <a:buClr>
                <a:srgbClr val="434343"/>
              </a:buClr>
              <a:buSzPts val="2800"/>
              <a:buNone/>
              <a:defRPr sz="3733" b="1">
                <a:solidFill>
                  <a:srgbClr val="434343"/>
                </a:solidFill>
              </a:defRPr>
            </a:lvl9pPr>
          </a:lstStyle>
          <a:p>
            <a:endParaRPr/>
          </a:p>
        </p:txBody>
      </p:sp>
      <p:sp>
        <p:nvSpPr>
          <p:cNvPr id="77" name="Google Shape;77;p16"/>
          <p:cNvSpPr txBox="1">
            <a:spLocks noGrp="1"/>
          </p:cNvSpPr>
          <p:nvPr>
            <p:ph type="body" idx="1"/>
          </p:nvPr>
        </p:nvSpPr>
        <p:spPr>
          <a:xfrm>
            <a:off x="411700" y="3048000"/>
            <a:ext cx="3587200" cy="2997600"/>
          </a:xfrm>
          <a:prstGeom prst="rect">
            <a:avLst/>
          </a:prstGeom>
          <a:noFill/>
        </p:spPr>
        <p:txBody>
          <a:bodyPr spcFirstLastPara="1" wrap="square" lIns="91425" tIns="91425" rIns="91425" bIns="91425" anchor="t" anchorCtr="0">
            <a:noAutofit/>
          </a:bodyPr>
          <a:lstStyle>
            <a:lvl1pPr marL="609585" lvl="0" indent="-423323" algn="l">
              <a:lnSpc>
                <a:spcPct val="115000"/>
              </a:lnSpc>
              <a:spcBef>
                <a:spcPts val="0"/>
              </a:spcBef>
              <a:spcAft>
                <a:spcPts val="0"/>
              </a:spcAft>
              <a:buClr>
                <a:srgbClr val="666666"/>
              </a:buClr>
              <a:buSzPts val="1400"/>
              <a:buChar char="●"/>
              <a:defRPr sz="1867">
                <a:solidFill>
                  <a:srgbClr val="666666"/>
                </a:solidFill>
              </a:defRPr>
            </a:lvl1pPr>
            <a:lvl2pPr marL="1219170" lvl="1" indent="-406390" algn="l">
              <a:lnSpc>
                <a:spcPct val="115000"/>
              </a:lnSpc>
              <a:spcBef>
                <a:spcPts val="2133"/>
              </a:spcBef>
              <a:spcAft>
                <a:spcPts val="0"/>
              </a:spcAft>
              <a:buClr>
                <a:srgbClr val="666666"/>
              </a:buClr>
              <a:buSzPts val="1200"/>
              <a:buChar char="○"/>
              <a:defRPr sz="1600">
                <a:solidFill>
                  <a:srgbClr val="666666"/>
                </a:solidFill>
              </a:defRPr>
            </a:lvl2pPr>
            <a:lvl3pPr marL="1828754" lvl="2" indent="-406390" algn="l">
              <a:lnSpc>
                <a:spcPct val="115000"/>
              </a:lnSpc>
              <a:spcBef>
                <a:spcPts val="2133"/>
              </a:spcBef>
              <a:spcAft>
                <a:spcPts val="0"/>
              </a:spcAft>
              <a:buClr>
                <a:srgbClr val="666666"/>
              </a:buClr>
              <a:buSzPts val="1200"/>
              <a:buChar char="■"/>
              <a:defRPr sz="1600">
                <a:solidFill>
                  <a:srgbClr val="666666"/>
                </a:solidFill>
              </a:defRPr>
            </a:lvl3pPr>
            <a:lvl4pPr marL="2438339" lvl="3" indent="-406390" algn="l">
              <a:lnSpc>
                <a:spcPct val="115000"/>
              </a:lnSpc>
              <a:spcBef>
                <a:spcPts val="2133"/>
              </a:spcBef>
              <a:spcAft>
                <a:spcPts val="0"/>
              </a:spcAft>
              <a:buClr>
                <a:srgbClr val="666666"/>
              </a:buClr>
              <a:buSzPts val="1200"/>
              <a:buChar char="●"/>
              <a:defRPr sz="1600">
                <a:solidFill>
                  <a:srgbClr val="666666"/>
                </a:solidFill>
              </a:defRPr>
            </a:lvl4pPr>
            <a:lvl5pPr marL="3047924" lvl="4" indent="-406390" algn="l">
              <a:lnSpc>
                <a:spcPct val="115000"/>
              </a:lnSpc>
              <a:spcBef>
                <a:spcPts val="2133"/>
              </a:spcBef>
              <a:spcAft>
                <a:spcPts val="0"/>
              </a:spcAft>
              <a:buClr>
                <a:srgbClr val="666666"/>
              </a:buClr>
              <a:buSzPts val="1200"/>
              <a:buChar char="○"/>
              <a:defRPr sz="1600">
                <a:solidFill>
                  <a:srgbClr val="666666"/>
                </a:solidFill>
              </a:defRPr>
            </a:lvl5pPr>
            <a:lvl6pPr marL="3657509" lvl="5" indent="-406390" algn="l">
              <a:lnSpc>
                <a:spcPct val="115000"/>
              </a:lnSpc>
              <a:spcBef>
                <a:spcPts val="2133"/>
              </a:spcBef>
              <a:spcAft>
                <a:spcPts val="0"/>
              </a:spcAft>
              <a:buClr>
                <a:srgbClr val="666666"/>
              </a:buClr>
              <a:buSzPts val="1200"/>
              <a:buChar char="■"/>
              <a:defRPr sz="1600">
                <a:solidFill>
                  <a:srgbClr val="666666"/>
                </a:solidFill>
              </a:defRPr>
            </a:lvl6pPr>
            <a:lvl7pPr marL="4267093" lvl="6" indent="-406390" algn="l">
              <a:lnSpc>
                <a:spcPct val="115000"/>
              </a:lnSpc>
              <a:spcBef>
                <a:spcPts val="2133"/>
              </a:spcBef>
              <a:spcAft>
                <a:spcPts val="0"/>
              </a:spcAft>
              <a:buClr>
                <a:srgbClr val="666666"/>
              </a:buClr>
              <a:buSzPts val="1200"/>
              <a:buChar char="●"/>
              <a:defRPr sz="1600">
                <a:solidFill>
                  <a:srgbClr val="666666"/>
                </a:solidFill>
              </a:defRPr>
            </a:lvl7pPr>
            <a:lvl8pPr marL="4876678" lvl="7" indent="-406390" algn="l">
              <a:lnSpc>
                <a:spcPct val="115000"/>
              </a:lnSpc>
              <a:spcBef>
                <a:spcPts val="2133"/>
              </a:spcBef>
              <a:spcAft>
                <a:spcPts val="0"/>
              </a:spcAft>
              <a:buClr>
                <a:srgbClr val="666666"/>
              </a:buClr>
              <a:buSzPts val="1200"/>
              <a:buChar char="○"/>
              <a:defRPr sz="1600">
                <a:solidFill>
                  <a:srgbClr val="666666"/>
                </a:solidFill>
              </a:defRPr>
            </a:lvl8pPr>
            <a:lvl9pPr marL="5486263" lvl="8" indent="-406390" algn="l">
              <a:lnSpc>
                <a:spcPct val="115000"/>
              </a:lnSpc>
              <a:spcBef>
                <a:spcPts val="2133"/>
              </a:spcBef>
              <a:spcAft>
                <a:spcPts val="2133"/>
              </a:spcAft>
              <a:buClr>
                <a:srgbClr val="666666"/>
              </a:buClr>
              <a:buSzPts val="1200"/>
              <a:buChar char="■"/>
              <a:defRPr sz="1600">
                <a:solidFill>
                  <a:srgbClr val="666666"/>
                </a:solidFill>
              </a:defRPr>
            </a:lvl9pPr>
          </a:lstStyle>
          <a:p>
            <a:endParaRPr/>
          </a:p>
        </p:txBody>
      </p:sp>
      <p:sp>
        <p:nvSpPr>
          <p:cNvPr id="78" name="Google Shape;78;p16"/>
          <p:cNvSpPr txBox="1">
            <a:spLocks noGrp="1"/>
          </p:cNvSpPr>
          <p:nvPr>
            <p:ph type="body" idx="2"/>
          </p:nvPr>
        </p:nvSpPr>
        <p:spPr>
          <a:xfrm>
            <a:off x="4302051" y="3048000"/>
            <a:ext cx="3587200" cy="2997600"/>
          </a:xfrm>
          <a:prstGeom prst="rect">
            <a:avLst/>
          </a:prstGeom>
          <a:noFill/>
        </p:spPr>
        <p:txBody>
          <a:bodyPr spcFirstLastPara="1" wrap="square" lIns="91425" tIns="91425" rIns="91425" bIns="91425" anchor="t" anchorCtr="0">
            <a:noAutofit/>
          </a:bodyPr>
          <a:lstStyle>
            <a:lvl1pPr marL="609585" lvl="0" indent="-423323" algn="l">
              <a:lnSpc>
                <a:spcPct val="115000"/>
              </a:lnSpc>
              <a:spcBef>
                <a:spcPts val="0"/>
              </a:spcBef>
              <a:spcAft>
                <a:spcPts val="0"/>
              </a:spcAft>
              <a:buClr>
                <a:srgbClr val="666666"/>
              </a:buClr>
              <a:buSzPts val="1400"/>
              <a:buChar char="●"/>
              <a:defRPr sz="1867">
                <a:solidFill>
                  <a:srgbClr val="666666"/>
                </a:solidFill>
              </a:defRPr>
            </a:lvl1pPr>
            <a:lvl2pPr marL="1219170" lvl="1" indent="-406390" algn="l">
              <a:lnSpc>
                <a:spcPct val="115000"/>
              </a:lnSpc>
              <a:spcBef>
                <a:spcPts val="2133"/>
              </a:spcBef>
              <a:spcAft>
                <a:spcPts val="0"/>
              </a:spcAft>
              <a:buClr>
                <a:srgbClr val="666666"/>
              </a:buClr>
              <a:buSzPts val="1200"/>
              <a:buChar char="○"/>
              <a:defRPr sz="1600">
                <a:solidFill>
                  <a:srgbClr val="666666"/>
                </a:solidFill>
              </a:defRPr>
            </a:lvl2pPr>
            <a:lvl3pPr marL="1828754" lvl="2" indent="-406390" algn="l">
              <a:lnSpc>
                <a:spcPct val="115000"/>
              </a:lnSpc>
              <a:spcBef>
                <a:spcPts val="2133"/>
              </a:spcBef>
              <a:spcAft>
                <a:spcPts val="0"/>
              </a:spcAft>
              <a:buClr>
                <a:srgbClr val="666666"/>
              </a:buClr>
              <a:buSzPts val="1200"/>
              <a:buChar char="■"/>
              <a:defRPr sz="1600">
                <a:solidFill>
                  <a:srgbClr val="666666"/>
                </a:solidFill>
              </a:defRPr>
            </a:lvl3pPr>
            <a:lvl4pPr marL="2438339" lvl="3" indent="-406390" algn="l">
              <a:lnSpc>
                <a:spcPct val="115000"/>
              </a:lnSpc>
              <a:spcBef>
                <a:spcPts val="2133"/>
              </a:spcBef>
              <a:spcAft>
                <a:spcPts val="0"/>
              </a:spcAft>
              <a:buClr>
                <a:srgbClr val="666666"/>
              </a:buClr>
              <a:buSzPts val="1200"/>
              <a:buChar char="●"/>
              <a:defRPr sz="1600">
                <a:solidFill>
                  <a:srgbClr val="666666"/>
                </a:solidFill>
              </a:defRPr>
            </a:lvl4pPr>
            <a:lvl5pPr marL="3047924" lvl="4" indent="-406390" algn="l">
              <a:lnSpc>
                <a:spcPct val="115000"/>
              </a:lnSpc>
              <a:spcBef>
                <a:spcPts val="2133"/>
              </a:spcBef>
              <a:spcAft>
                <a:spcPts val="0"/>
              </a:spcAft>
              <a:buClr>
                <a:srgbClr val="666666"/>
              </a:buClr>
              <a:buSzPts val="1200"/>
              <a:buChar char="○"/>
              <a:defRPr sz="1600">
                <a:solidFill>
                  <a:srgbClr val="666666"/>
                </a:solidFill>
              </a:defRPr>
            </a:lvl5pPr>
            <a:lvl6pPr marL="3657509" lvl="5" indent="-406390" algn="l">
              <a:lnSpc>
                <a:spcPct val="115000"/>
              </a:lnSpc>
              <a:spcBef>
                <a:spcPts val="2133"/>
              </a:spcBef>
              <a:spcAft>
                <a:spcPts val="0"/>
              </a:spcAft>
              <a:buClr>
                <a:srgbClr val="666666"/>
              </a:buClr>
              <a:buSzPts val="1200"/>
              <a:buChar char="■"/>
              <a:defRPr sz="1600">
                <a:solidFill>
                  <a:srgbClr val="666666"/>
                </a:solidFill>
              </a:defRPr>
            </a:lvl6pPr>
            <a:lvl7pPr marL="4267093" lvl="6" indent="-406390" algn="l">
              <a:lnSpc>
                <a:spcPct val="115000"/>
              </a:lnSpc>
              <a:spcBef>
                <a:spcPts val="2133"/>
              </a:spcBef>
              <a:spcAft>
                <a:spcPts val="0"/>
              </a:spcAft>
              <a:buClr>
                <a:srgbClr val="666666"/>
              </a:buClr>
              <a:buSzPts val="1200"/>
              <a:buChar char="●"/>
              <a:defRPr sz="1600">
                <a:solidFill>
                  <a:srgbClr val="666666"/>
                </a:solidFill>
              </a:defRPr>
            </a:lvl7pPr>
            <a:lvl8pPr marL="4876678" lvl="7" indent="-406390" algn="l">
              <a:lnSpc>
                <a:spcPct val="115000"/>
              </a:lnSpc>
              <a:spcBef>
                <a:spcPts val="2133"/>
              </a:spcBef>
              <a:spcAft>
                <a:spcPts val="0"/>
              </a:spcAft>
              <a:buClr>
                <a:srgbClr val="666666"/>
              </a:buClr>
              <a:buSzPts val="1200"/>
              <a:buChar char="○"/>
              <a:defRPr sz="1600">
                <a:solidFill>
                  <a:srgbClr val="666666"/>
                </a:solidFill>
              </a:defRPr>
            </a:lvl8pPr>
            <a:lvl9pPr marL="5486263" lvl="8" indent="-406390" algn="l">
              <a:lnSpc>
                <a:spcPct val="115000"/>
              </a:lnSpc>
              <a:spcBef>
                <a:spcPts val="2133"/>
              </a:spcBef>
              <a:spcAft>
                <a:spcPts val="2133"/>
              </a:spcAft>
              <a:buClr>
                <a:srgbClr val="666666"/>
              </a:buClr>
              <a:buSzPts val="1200"/>
              <a:buChar char="■"/>
              <a:defRPr sz="1600">
                <a:solidFill>
                  <a:srgbClr val="666666"/>
                </a:solidFill>
              </a:defRPr>
            </a:lvl9pPr>
          </a:lstStyle>
          <a:p>
            <a:endParaRPr/>
          </a:p>
        </p:txBody>
      </p:sp>
      <p:sp>
        <p:nvSpPr>
          <p:cNvPr id="79" name="Google Shape;79;p16"/>
          <p:cNvSpPr txBox="1">
            <a:spLocks noGrp="1"/>
          </p:cNvSpPr>
          <p:nvPr>
            <p:ph type="body" idx="3"/>
          </p:nvPr>
        </p:nvSpPr>
        <p:spPr>
          <a:xfrm>
            <a:off x="8187417" y="3048000"/>
            <a:ext cx="3587200" cy="2997600"/>
          </a:xfrm>
          <a:prstGeom prst="rect">
            <a:avLst/>
          </a:prstGeom>
          <a:noFill/>
        </p:spPr>
        <p:txBody>
          <a:bodyPr spcFirstLastPara="1" wrap="square" lIns="91425" tIns="91425" rIns="91425" bIns="91425" anchor="t" anchorCtr="0">
            <a:noAutofit/>
          </a:bodyPr>
          <a:lstStyle>
            <a:lvl1pPr marL="609585" lvl="0" indent="-423323" algn="l">
              <a:lnSpc>
                <a:spcPct val="115000"/>
              </a:lnSpc>
              <a:spcBef>
                <a:spcPts val="0"/>
              </a:spcBef>
              <a:spcAft>
                <a:spcPts val="0"/>
              </a:spcAft>
              <a:buClr>
                <a:srgbClr val="666666"/>
              </a:buClr>
              <a:buSzPts val="1400"/>
              <a:buChar char="●"/>
              <a:defRPr sz="1867">
                <a:solidFill>
                  <a:srgbClr val="666666"/>
                </a:solidFill>
              </a:defRPr>
            </a:lvl1pPr>
            <a:lvl2pPr marL="1219170" lvl="1" indent="-406390" algn="l">
              <a:lnSpc>
                <a:spcPct val="115000"/>
              </a:lnSpc>
              <a:spcBef>
                <a:spcPts val="2133"/>
              </a:spcBef>
              <a:spcAft>
                <a:spcPts val="0"/>
              </a:spcAft>
              <a:buClr>
                <a:srgbClr val="666666"/>
              </a:buClr>
              <a:buSzPts val="1200"/>
              <a:buChar char="○"/>
              <a:defRPr sz="1600">
                <a:solidFill>
                  <a:srgbClr val="666666"/>
                </a:solidFill>
              </a:defRPr>
            </a:lvl2pPr>
            <a:lvl3pPr marL="1828754" lvl="2" indent="-406390" algn="l">
              <a:lnSpc>
                <a:spcPct val="115000"/>
              </a:lnSpc>
              <a:spcBef>
                <a:spcPts val="2133"/>
              </a:spcBef>
              <a:spcAft>
                <a:spcPts val="0"/>
              </a:spcAft>
              <a:buClr>
                <a:srgbClr val="666666"/>
              </a:buClr>
              <a:buSzPts val="1200"/>
              <a:buChar char="■"/>
              <a:defRPr sz="1600">
                <a:solidFill>
                  <a:srgbClr val="666666"/>
                </a:solidFill>
              </a:defRPr>
            </a:lvl3pPr>
            <a:lvl4pPr marL="2438339" lvl="3" indent="-406390" algn="l">
              <a:lnSpc>
                <a:spcPct val="115000"/>
              </a:lnSpc>
              <a:spcBef>
                <a:spcPts val="2133"/>
              </a:spcBef>
              <a:spcAft>
                <a:spcPts val="0"/>
              </a:spcAft>
              <a:buClr>
                <a:srgbClr val="666666"/>
              </a:buClr>
              <a:buSzPts val="1200"/>
              <a:buChar char="●"/>
              <a:defRPr sz="1600">
                <a:solidFill>
                  <a:srgbClr val="666666"/>
                </a:solidFill>
              </a:defRPr>
            </a:lvl4pPr>
            <a:lvl5pPr marL="3047924" lvl="4" indent="-406390" algn="l">
              <a:lnSpc>
                <a:spcPct val="115000"/>
              </a:lnSpc>
              <a:spcBef>
                <a:spcPts val="2133"/>
              </a:spcBef>
              <a:spcAft>
                <a:spcPts val="0"/>
              </a:spcAft>
              <a:buClr>
                <a:srgbClr val="666666"/>
              </a:buClr>
              <a:buSzPts val="1200"/>
              <a:buChar char="○"/>
              <a:defRPr sz="1600">
                <a:solidFill>
                  <a:srgbClr val="666666"/>
                </a:solidFill>
              </a:defRPr>
            </a:lvl5pPr>
            <a:lvl6pPr marL="3657509" lvl="5" indent="-406390" algn="l">
              <a:lnSpc>
                <a:spcPct val="115000"/>
              </a:lnSpc>
              <a:spcBef>
                <a:spcPts val="2133"/>
              </a:spcBef>
              <a:spcAft>
                <a:spcPts val="0"/>
              </a:spcAft>
              <a:buClr>
                <a:srgbClr val="666666"/>
              </a:buClr>
              <a:buSzPts val="1200"/>
              <a:buChar char="■"/>
              <a:defRPr sz="1600">
                <a:solidFill>
                  <a:srgbClr val="666666"/>
                </a:solidFill>
              </a:defRPr>
            </a:lvl6pPr>
            <a:lvl7pPr marL="4267093" lvl="6" indent="-406390" algn="l">
              <a:lnSpc>
                <a:spcPct val="115000"/>
              </a:lnSpc>
              <a:spcBef>
                <a:spcPts val="2133"/>
              </a:spcBef>
              <a:spcAft>
                <a:spcPts val="0"/>
              </a:spcAft>
              <a:buClr>
                <a:srgbClr val="666666"/>
              </a:buClr>
              <a:buSzPts val="1200"/>
              <a:buChar char="●"/>
              <a:defRPr sz="1600">
                <a:solidFill>
                  <a:srgbClr val="666666"/>
                </a:solidFill>
              </a:defRPr>
            </a:lvl7pPr>
            <a:lvl8pPr marL="4876678" lvl="7" indent="-406390" algn="l">
              <a:lnSpc>
                <a:spcPct val="115000"/>
              </a:lnSpc>
              <a:spcBef>
                <a:spcPts val="2133"/>
              </a:spcBef>
              <a:spcAft>
                <a:spcPts val="0"/>
              </a:spcAft>
              <a:buClr>
                <a:srgbClr val="666666"/>
              </a:buClr>
              <a:buSzPts val="1200"/>
              <a:buChar char="○"/>
              <a:defRPr sz="1600">
                <a:solidFill>
                  <a:srgbClr val="666666"/>
                </a:solidFill>
              </a:defRPr>
            </a:lvl8pPr>
            <a:lvl9pPr marL="5486263" lvl="8" indent="-406390" algn="l">
              <a:lnSpc>
                <a:spcPct val="115000"/>
              </a:lnSpc>
              <a:spcBef>
                <a:spcPts val="2133"/>
              </a:spcBef>
              <a:spcAft>
                <a:spcPts val="2133"/>
              </a:spcAft>
              <a:buClr>
                <a:srgbClr val="666666"/>
              </a:buClr>
              <a:buSzPts val="1200"/>
              <a:buChar char="■"/>
              <a:defRPr sz="1600">
                <a:solidFill>
                  <a:srgbClr val="666666"/>
                </a:solidFill>
              </a:defRPr>
            </a:lvl9pPr>
          </a:lstStyle>
          <a:p>
            <a:endParaRPr/>
          </a:p>
        </p:txBody>
      </p:sp>
      <p:sp>
        <p:nvSpPr>
          <p:cNvPr id="80" name="Google Shape;80;p16"/>
          <p:cNvSpPr txBox="1">
            <a:spLocks noGrp="1"/>
          </p:cNvSpPr>
          <p:nvPr>
            <p:ph type="sldNum" idx="12"/>
          </p:nvPr>
        </p:nvSpPr>
        <p:spPr>
          <a:xfrm>
            <a:off x="11296611" y="6217623"/>
            <a:ext cx="731600" cy="524800"/>
          </a:xfrm>
          <a:prstGeom prst="rect">
            <a:avLst/>
          </a:prstGeom>
          <a:noFill/>
        </p:spPr>
        <p:txBody>
          <a:bodyPr spcFirstLastPara="1" wrap="square" lIns="91425" tIns="91425" rIns="91425" bIns="91425" anchor="ctr" anchorCtr="0">
            <a:noAutofit/>
          </a:bodyPr>
          <a:lstStyle>
            <a:lvl1pPr lvl="0" algn="r">
              <a:lnSpc>
                <a:spcPct val="100000"/>
              </a:lnSpc>
              <a:spcAft>
                <a:spcPts val="0"/>
              </a:spcAft>
              <a:buNone/>
              <a:defRPr sz="1333">
                <a:solidFill>
                  <a:srgbClr val="666666"/>
                </a:solidFill>
              </a:defRPr>
            </a:lvl1pPr>
            <a:lvl2pPr lvl="1" algn="r">
              <a:lnSpc>
                <a:spcPct val="100000"/>
              </a:lnSpc>
              <a:spcAft>
                <a:spcPts val="0"/>
              </a:spcAft>
              <a:buNone/>
              <a:defRPr sz="1333">
                <a:solidFill>
                  <a:srgbClr val="666666"/>
                </a:solidFill>
              </a:defRPr>
            </a:lvl2pPr>
            <a:lvl3pPr lvl="2" algn="r">
              <a:lnSpc>
                <a:spcPct val="100000"/>
              </a:lnSpc>
              <a:spcAft>
                <a:spcPts val="0"/>
              </a:spcAft>
              <a:buNone/>
              <a:defRPr sz="1333">
                <a:solidFill>
                  <a:srgbClr val="666666"/>
                </a:solidFill>
              </a:defRPr>
            </a:lvl3pPr>
            <a:lvl4pPr lvl="3" algn="r">
              <a:lnSpc>
                <a:spcPct val="100000"/>
              </a:lnSpc>
              <a:spcAft>
                <a:spcPts val="0"/>
              </a:spcAft>
              <a:buNone/>
              <a:defRPr sz="1333">
                <a:solidFill>
                  <a:srgbClr val="666666"/>
                </a:solidFill>
              </a:defRPr>
            </a:lvl4pPr>
            <a:lvl5pPr lvl="4" algn="r">
              <a:lnSpc>
                <a:spcPct val="100000"/>
              </a:lnSpc>
              <a:spcAft>
                <a:spcPts val="0"/>
              </a:spcAft>
              <a:buNone/>
              <a:defRPr sz="1333">
                <a:solidFill>
                  <a:srgbClr val="666666"/>
                </a:solidFill>
              </a:defRPr>
            </a:lvl5pPr>
            <a:lvl6pPr lvl="5" algn="r">
              <a:lnSpc>
                <a:spcPct val="100000"/>
              </a:lnSpc>
              <a:spcAft>
                <a:spcPts val="0"/>
              </a:spcAft>
              <a:buNone/>
              <a:defRPr sz="1333">
                <a:solidFill>
                  <a:srgbClr val="666666"/>
                </a:solidFill>
              </a:defRPr>
            </a:lvl6pPr>
            <a:lvl7pPr lvl="6" algn="r">
              <a:lnSpc>
                <a:spcPct val="100000"/>
              </a:lnSpc>
              <a:spcAft>
                <a:spcPts val="0"/>
              </a:spcAft>
              <a:buNone/>
              <a:defRPr sz="1333">
                <a:solidFill>
                  <a:srgbClr val="666666"/>
                </a:solidFill>
              </a:defRPr>
            </a:lvl7pPr>
            <a:lvl8pPr lvl="7" algn="r">
              <a:lnSpc>
                <a:spcPct val="100000"/>
              </a:lnSpc>
              <a:spcAft>
                <a:spcPts val="0"/>
              </a:spcAft>
              <a:buNone/>
              <a:defRPr sz="1333">
                <a:solidFill>
                  <a:srgbClr val="666666"/>
                </a:solidFill>
              </a:defRPr>
            </a:lvl8pPr>
            <a:lvl9pPr lvl="8" algn="r">
              <a:lnSpc>
                <a:spcPct val="100000"/>
              </a:lnSpc>
              <a:spcAft>
                <a:spcPts val="0"/>
              </a:spcAft>
              <a:buNone/>
              <a:defRPr sz="1333">
                <a:solidFill>
                  <a:srgbClr val="666666"/>
                </a:solidFil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6489445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D9B95-22EF-3B49-977B-B9D4F6A86F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0C2AEF-693F-E945-9E33-4AF70B9237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68FFE-2C99-0A44-B684-B2496A04A5F9}"/>
              </a:ext>
            </a:extLst>
          </p:cNvPr>
          <p:cNvSpPr>
            <a:spLocks noGrp="1"/>
          </p:cNvSpPr>
          <p:nvPr>
            <p:ph type="dt" sz="half" idx="10"/>
          </p:nvPr>
        </p:nvSpPr>
        <p:spPr/>
        <p:txBody>
          <a:bodyPr/>
          <a:lstStyle/>
          <a:p>
            <a:fld id="{2552CB97-7CD5-1444-B9CD-71AE63D86398}" type="datetimeFigureOut">
              <a:rPr lang="en-US" smtClean="0"/>
              <a:t>12/16/20</a:t>
            </a:fld>
            <a:endParaRPr lang="en-US"/>
          </a:p>
        </p:txBody>
      </p:sp>
      <p:sp>
        <p:nvSpPr>
          <p:cNvPr id="5" name="Footer Placeholder 4">
            <a:extLst>
              <a:ext uri="{FF2B5EF4-FFF2-40B4-BE49-F238E27FC236}">
                <a16:creationId xmlns:a16="http://schemas.microsoft.com/office/drawing/2014/main" id="{7C825DA7-B6E0-BE4E-B315-642EBA6C68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42BCD-531C-EF40-B4F6-B1B2B254D89F}"/>
              </a:ext>
            </a:extLst>
          </p:cNvPr>
          <p:cNvSpPr>
            <a:spLocks noGrp="1"/>
          </p:cNvSpPr>
          <p:nvPr>
            <p:ph type="sldNum" sz="quarter" idx="12"/>
          </p:nvPr>
        </p:nvSpPr>
        <p:spPr/>
        <p:txBody>
          <a:bodyPr/>
          <a:lstStyle/>
          <a:p>
            <a:fld id="{D22DB75D-4B70-794C-907C-8EE5DEDE79EB}" type="slidenum">
              <a:rPr lang="en-US" smtClean="0"/>
              <a:t>‹#›</a:t>
            </a:fld>
            <a:endParaRPr lang="en-US"/>
          </a:p>
        </p:txBody>
      </p:sp>
    </p:spTree>
    <p:extLst>
      <p:ext uri="{BB962C8B-B14F-4D97-AF65-F5344CB8AC3E}">
        <p14:creationId xmlns:p14="http://schemas.microsoft.com/office/powerpoint/2010/main" val="3533053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FBC1F-271B-7E48-BF39-CFC9EE84C3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01E91AF-AF93-5847-A68B-E8E61BC21B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EACF69-8073-EE4C-A23F-0678A52AFBDE}"/>
              </a:ext>
            </a:extLst>
          </p:cNvPr>
          <p:cNvSpPr>
            <a:spLocks noGrp="1"/>
          </p:cNvSpPr>
          <p:nvPr>
            <p:ph type="dt" sz="half" idx="10"/>
          </p:nvPr>
        </p:nvSpPr>
        <p:spPr/>
        <p:txBody>
          <a:bodyPr/>
          <a:lstStyle/>
          <a:p>
            <a:fld id="{2552CB97-7CD5-1444-B9CD-71AE63D86398}" type="datetimeFigureOut">
              <a:rPr lang="en-US" smtClean="0"/>
              <a:t>12/16/20</a:t>
            </a:fld>
            <a:endParaRPr lang="en-US"/>
          </a:p>
        </p:txBody>
      </p:sp>
      <p:sp>
        <p:nvSpPr>
          <p:cNvPr id="5" name="Footer Placeholder 4">
            <a:extLst>
              <a:ext uri="{FF2B5EF4-FFF2-40B4-BE49-F238E27FC236}">
                <a16:creationId xmlns:a16="http://schemas.microsoft.com/office/drawing/2014/main" id="{6759B7B8-1153-8A4A-BA6F-726F8C1896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590F41-9C98-784B-821B-7BEACE23A35F}"/>
              </a:ext>
            </a:extLst>
          </p:cNvPr>
          <p:cNvSpPr>
            <a:spLocks noGrp="1"/>
          </p:cNvSpPr>
          <p:nvPr>
            <p:ph type="sldNum" sz="quarter" idx="12"/>
          </p:nvPr>
        </p:nvSpPr>
        <p:spPr/>
        <p:txBody>
          <a:bodyPr/>
          <a:lstStyle/>
          <a:p>
            <a:fld id="{D22DB75D-4B70-794C-907C-8EE5DEDE79EB}" type="slidenum">
              <a:rPr lang="en-US" smtClean="0"/>
              <a:t>‹#›</a:t>
            </a:fld>
            <a:endParaRPr lang="en-US"/>
          </a:p>
        </p:txBody>
      </p:sp>
    </p:spTree>
    <p:extLst>
      <p:ext uri="{BB962C8B-B14F-4D97-AF65-F5344CB8AC3E}">
        <p14:creationId xmlns:p14="http://schemas.microsoft.com/office/powerpoint/2010/main" val="956035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24D22-3BB4-7D44-9B33-17BF09A67F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EBDA2B-141B-6A46-971F-386F91B202A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3D1189-439D-7844-93C4-D79750E5A83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F7E89D-AEF2-8440-AD69-C6ED066DDE6C}"/>
              </a:ext>
            </a:extLst>
          </p:cNvPr>
          <p:cNvSpPr>
            <a:spLocks noGrp="1"/>
          </p:cNvSpPr>
          <p:nvPr>
            <p:ph type="dt" sz="half" idx="10"/>
          </p:nvPr>
        </p:nvSpPr>
        <p:spPr/>
        <p:txBody>
          <a:bodyPr/>
          <a:lstStyle/>
          <a:p>
            <a:fld id="{2552CB97-7CD5-1444-B9CD-71AE63D86398}" type="datetimeFigureOut">
              <a:rPr lang="en-US" smtClean="0"/>
              <a:t>12/16/20</a:t>
            </a:fld>
            <a:endParaRPr lang="en-US"/>
          </a:p>
        </p:txBody>
      </p:sp>
      <p:sp>
        <p:nvSpPr>
          <p:cNvPr id="6" name="Footer Placeholder 5">
            <a:extLst>
              <a:ext uri="{FF2B5EF4-FFF2-40B4-BE49-F238E27FC236}">
                <a16:creationId xmlns:a16="http://schemas.microsoft.com/office/drawing/2014/main" id="{6A7CC875-C6AC-D14B-894D-F07FA343E0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6577A2B-0918-AA43-8B23-85DCDA22F17C}"/>
              </a:ext>
            </a:extLst>
          </p:cNvPr>
          <p:cNvSpPr>
            <a:spLocks noGrp="1"/>
          </p:cNvSpPr>
          <p:nvPr>
            <p:ph type="sldNum" sz="quarter" idx="12"/>
          </p:nvPr>
        </p:nvSpPr>
        <p:spPr/>
        <p:txBody>
          <a:bodyPr/>
          <a:lstStyle/>
          <a:p>
            <a:fld id="{D22DB75D-4B70-794C-907C-8EE5DEDE79EB}" type="slidenum">
              <a:rPr lang="en-US" smtClean="0"/>
              <a:t>‹#›</a:t>
            </a:fld>
            <a:endParaRPr lang="en-US"/>
          </a:p>
        </p:txBody>
      </p:sp>
    </p:spTree>
    <p:extLst>
      <p:ext uri="{BB962C8B-B14F-4D97-AF65-F5344CB8AC3E}">
        <p14:creationId xmlns:p14="http://schemas.microsoft.com/office/powerpoint/2010/main" val="2821314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46EE2-302D-8C42-B43F-CAA230A567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36E8F9-C23B-B042-A279-81173B2805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D8A980-CC96-224B-ADBD-66154D6C904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38EE58B-15EB-8340-838D-68D1FDC6E2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896A0-2FD0-AE4F-855A-A06EF5EDA68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656AAC-089F-BE49-90C7-E6DBB7EC6869}"/>
              </a:ext>
            </a:extLst>
          </p:cNvPr>
          <p:cNvSpPr>
            <a:spLocks noGrp="1"/>
          </p:cNvSpPr>
          <p:nvPr>
            <p:ph type="dt" sz="half" idx="10"/>
          </p:nvPr>
        </p:nvSpPr>
        <p:spPr/>
        <p:txBody>
          <a:bodyPr/>
          <a:lstStyle/>
          <a:p>
            <a:fld id="{2552CB97-7CD5-1444-B9CD-71AE63D86398}" type="datetimeFigureOut">
              <a:rPr lang="en-US" smtClean="0"/>
              <a:t>12/16/20</a:t>
            </a:fld>
            <a:endParaRPr lang="en-US"/>
          </a:p>
        </p:txBody>
      </p:sp>
      <p:sp>
        <p:nvSpPr>
          <p:cNvPr id="8" name="Footer Placeholder 7">
            <a:extLst>
              <a:ext uri="{FF2B5EF4-FFF2-40B4-BE49-F238E27FC236}">
                <a16:creationId xmlns:a16="http://schemas.microsoft.com/office/drawing/2014/main" id="{A8748F08-0670-8B41-8B36-8D5A3B8680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99728A-BED0-5E46-AB1F-1B7FBCF59CD0}"/>
              </a:ext>
            </a:extLst>
          </p:cNvPr>
          <p:cNvSpPr>
            <a:spLocks noGrp="1"/>
          </p:cNvSpPr>
          <p:nvPr>
            <p:ph type="sldNum" sz="quarter" idx="12"/>
          </p:nvPr>
        </p:nvSpPr>
        <p:spPr/>
        <p:txBody>
          <a:bodyPr/>
          <a:lstStyle/>
          <a:p>
            <a:fld id="{D22DB75D-4B70-794C-907C-8EE5DEDE79EB}" type="slidenum">
              <a:rPr lang="en-US" smtClean="0"/>
              <a:t>‹#›</a:t>
            </a:fld>
            <a:endParaRPr lang="en-US"/>
          </a:p>
        </p:txBody>
      </p:sp>
    </p:spTree>
    <p:extLst>
      <p:ext uri="{BB962C8B-B14F-4D97-AF65-F5344CB8AC3E}">
        <p14:creationId xmlns:p14="http://schemas.microsoft.com/office/powerpoint/2010/main" val="16225859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30995-553F-D04B-98B3-F9A63857DD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3429D92-AF58-0B47-93BA-4B5C01500A2A}"/>
              </a:ext>
            </a:extLst>
          </p:cNvPr>
          <p:cNvSpPr>
            <a:spLocks noGrp="1"/>
          </p:cNvSpPr>
          <p:nvPr>
            <p:ph type="dt" sz="half" idx="10"/>
          </p:nvPr>
        </p:nvSpPr>
        <p:spPr/>
        <p:txBody>
          <a:bodyPr/>
          <a:lstStyle/>
          <a:p>
            <a:fld id="{2552CB97-7CD5-1444-B9CD-71AE63D86398}" type="datetimeFigureOut">
              <a:rPr lang="en-US" smtClean="0"/>
              <a:t>12/16/20</a:t>
            </a:fld>
            <a:endParaRPr lang="en-US"/>
          </a:p>
        </p:txBody>
      </p:sp>
      <p:sp>
        <p:nvSpPr>
          <p:cNvPr id="4" name="Footer Placeholder 3">
            <a:extLst>
              <a:ext uri="{FF2B5EF4-FFF2-40B4-BE49-F238E27FC236}">
                <a16:creationId xmlns:a16="http://schemas.microsoft.com/office/drawing/2014/main" id="{72D95948-728F-904F-BE22-903F74474D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3DAF60-1A90-4F4E-8FBE-13D7DF089ED6}"/>
              </a:ext>
            </a:extLst>
          </p:cNvPr>
          <p:cNvSpPr>
            <a:spLocks noGrp="1"/>
          </p:cNvSpPr>
          <p:nvPr>
            <p:ph type="sldNum" sz="quarter" idx="12"/>
          </p:nvPr>
        </p:nvSpPr>
        <p:spPr/>
        <p:txBody>
          <a:bodyPr/>
          <a:lstStyle/>
          <a:p>
            <a:fld id="{D22DB75D-4B70-794C-907C-8EE5DEDE79EB}" type="slidenum">
              <a:rPr lang="en-US" smtClean="0"/>
              <a:t>‹#›</a:t>
            </a:fld>
            <a:endParaRPr lang="en-US"/>
          </a:p>
        </p:txBody>
      </p:sp>
    </p:spTree>
    <p:extLst>
      <p:ext uri="{BB962C8B-B14F-4D97-AF65-F5344CB8AC3E}">
        <p14:creationId xmlns:p14="http://schemas.microsoft.com/office/powerpoint/2010/main" val="2388918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09DA34-19C3-034C-8258-240F8463A7AA}"/>
              </a:ext>
            </a:extLst>
          </p:cNvPr>
          <p:cNvSpPr>
            <a:spLocks noGrp="1"/>
          </p:cNvSpPr>
          <p:nvPr>
            <p:ph type="dt" sz="half" idx="10"/>
          </p:nvPr>
        </p:nvSpPr>
        <p:spPr/>
        <p:txBody>
          <a:bodyPr/>
          <a:lstStyle/>
          <a:p>
            <a:fld id="{2552CB97-7CD5-1444-B9CD-71AE63D86398}" type="datetimeFigureOut">
              <a:rPr lang="en-US" smtClean="0"/>
              <a:t>12/16/20</a:t>
            </a:fld>
            <a:endParaRPr lang="en-US"/>
          </a:p>
        </p:txBody>
      </p:sp>
      <p:sp>
        <p:nvSpPr>
          <p:cNvPr id="3" name="Footer Placeholder 2">
            <a:extLst>
              <a:ext uri="{FF2B5EF4-FFF2-40B4-BE49-F238E27FC236}">
                <a16:creationId xmlns:a16="http://schemas.microsoft.com/office/drawing/2014/main" id="{17465E23-8142-5444-BE8E-280E05464ED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889D1F-8FDE-0C44-9095-216222E6DF56}"/>
              </a:ext>
            </a:extLst>
          </p:cNvPr>
          <p:cNvSpPr>
            <a:spLocks noGrp="1"/>
          </p:cNvSpPr>
          <p:nvPr>
            <p:ph type="sldNum" sz="quarter" idx="12"/>
          </p:nvPr>
        </p:nvSpPr>
        <p:spPr/>
        <p:txBody>
          <a:bodyPr/>
          <a:lstStyle/>
          <a:p>
            <a:fld id="{D22DB75D-4B70-794C-907C-8EE5DEDE79EB}" type="slidenum">
              <a:rPr lang="en-US" smtClean="0"/>
              <a:t>‹#›</a:t>
            </a:fld>
            <a:endParaRPr lang="en-US"/>
          </a:p>
        </p:txBody>
      </p:sp>
    </p:spTree>
    <p:extLst>
      <p:ext uri="{BB962C8B-B14F-4D97-AF65-F5344CB8AC3E}">
        <p14:creationId xmlns:p14="http://schemas.microsoft.com/office/powerpoint/2010/main" val="2524655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8E0B0-5CF6-1644-A49D-903963AD00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1F522DD-F011-434E-8CF3-925767246E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F5EF64-2AB7-434F-93AB-3AD209550B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EC9B4F-EF8A-DB4E-8B8E-008928A51E0F}"/>
              </a:ext>
            </a:extLst>
          </p:cNvPr>
          <p:cNvSpPr>
            <a:spLocks noGrp="1"/>
          </p:cNvSpPr>
          <p:nvPr>
            <p:ph type="dt" sz="half" idx="10"/>
          </p:nvPr>
        </p:nvSpPr>
        <p:spPr/>
        <p:txBody>
          <a:bodyPr/>
          <a:lstStyle/>
          <a:p>
            <a:fld id="{2552CB97-7CD5-1444-B9CD-71AE63D86398}" type="datetimeFigureOut">
              <a:rPr lang="en-US" smtClean="0"/>
              <a:t>12/16/20</a:t>
            </a:fld>
            <a:endParaRPr lang="en-US"/>
          </a:p>
        </p:txBody>
      </p:sp>
      <p:sp>
        <p:nvSpPr>
          <p:cNvPr id="6" name="Footer Placeholder 5">
            <a:extLst>
              <a:ext uri="{FF2B5EF4-FFF2-40B4-BE49-F238E27FC236}">
                <a16:creationId xmlns:a16="http://schemas.microsoft.com/office/drawing/2014/main" id="{F2D36767-C7B7-FA4C-9139-52D1520FD5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258EFD-5068-7B42-9C80-B0DA6E9B18B9}"/>
              </a:ext>
            </a:extLst>
          </p:cNvPr>
          <p:cNvSpPr>
            <a:spLocks noGrp="1"/>
          </p:cNvSpPr>
          <p:nvPr>
            <p:ph type="sldNum" sz="quarter" idx="12"/>
          </p:nvPr>
        </p:nvSpPr>
        <p:spPr/>
        <p:txBody>
          <a:bodyPr/>
          <a:lstStyle/>
          <a:p>
            <a:fld id="{D22DB75D-4B70-794C-907C-8EE5DEDE79EB}" type="slidenum">
              <a:rPr lang="en-US" smtClean="0"/>
              <a:t>‹#›</a:t>
            </a:fld>
            <a:endParaRPr lang="en-US"/>
          </a:p>
        </p:txBody>
      </p:sp>
    </p:spTree>
    <p:extLst>
      <p:ext uri="{BB962C8B-B14F-4D97-AF65-F5344CB8AC3E}">
        <p14:creationId xmlns:p14="http://schemas.microsoft.com/office/powerpoint/2010/main" val="751371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68F93-4130-114C-A9D0-6CB4BF1A78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978826-3DAB-4F46-935A-BD50936DF3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7F701E6-AFA9-1A49-B0F2-735BA7D1D3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A657EE-3904-BC46-8B01-B4ED096BEF43}"/>
              </a:ext>
            </a:extLst>
          </p:cNvPr>
          <p:cNvSpPr>
            <a:spLocks noGrp="1"/>
          </p:cNvSpPr>
          <p:nvPr>
            <p:ph type="dt" sz="half" idx="10"/>
          </p:nvPr>
        </p:nvSpPr>
        <p:spPr/>
        <p:txBody>
          <a:bodyPr/>
          <a:lstStyle/>
          <a:p>
            <a:fld id="{2552CB97-7CD5-1444-B9CD-71AE63D86398}" type="datetimeFigureOut">
              <a:rPr lang="en-US" smtClean="0"/>
              <a:t>12/16/20</a:t>
            </a:fld>
            <a:endParaRPr lang="en-US"/>
          </a:p>
        </p:txBody>
      </p:sp>
      <p:sp>
        <p:nvSpPr>
          <p:cNvPr id="6" name="Footer Placeholder 5">
            <a:extLst>
              <a:ext uri="{FF2B5EF4-FFF2-40B4-BE49-F238E27FC236}">
                <a16:creationId xmlns:a16="http://schemas.microsoft.com/office/drawing/2014/main" id="{9D1EA5AB-C7F9-3046-94BF-7F00078C4C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227155-8F71-5542-AF45-92F5A238277D}"/>
              </a:ext>
            </a:extLst>
          </p:cNvPr>
          <p:cNvSpPr>
            <a:spLocks noGrp="1"/>
          </p:cNvSpPr>
          <p:nvPr>
            <p:ph type="sldNum" sz="quarter" idx="12"/>
          </p:nvPr>
        </p:nvSpPr>
        <p:spPr/>
        <p:txBody>
          <a:bodyPr/>
          <a:lstStyle/>
          <a:p>
            <a:fld id="{D22DB75D-4B70-794C-907C-8EE5DEDE79EB}" type="slidenum">
              <a:rPr lang="en-US" smtClean="0"/>
              <a:t>‹#›</a:t>
            </a:fld>
            <a:endParaRPr lang="en-US"/>
          </a:p>
        </p:txBody>
      </p:sp>
    </p:spTree>
    <p:extLst>
      <p:ext uri="{BB962C8B-B14F-4D97-AF65-F5344CB8AC3E}">
        <p14:creationId xmlns:p14="http://schemas.microsoft.com/office/powerpoint/2010/main" val="382067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8E1A7D-A153-CD40-A4AE-57A3F6F270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18D2537-2A60-7F43-828C-7E87B5A1ED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FBD969-8EA5-D141-9718-F9EC12C855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52CB97-7CD5-1444-B9CD-71AE63D86398}" type="datetimeFigureOut">
              <a:rPr lang="en-US" smtClean="0"/>
              <a:t>12/16/20</a:t>
            </a:fld>
            <a:endParaRPr lang="en-US"/>
          </a:p>
        </p:txBody>
      </p:sp>
      <p:sp>
        <p:nvSpPr>
          <p:cNvPr id="5" name="Footer Placeholder 4">
            <a:extLst>
              <a:ext uri="{FF2B5EF4-FFF2-40B4-BE49-F238E27FC236}">
                <a16:creationId xmlns:a16="http://schemas.microsoft.com/office/drawing/2014/main" id="{7A8FA9F6-BFEB-C047-8F56-927053B85B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A6F3996-0B03-6F42-B5B0-44E11E009E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2DB75D-4B70-794C-907C-8EE5DEDE79EB}" type="slidenum">
              <a:rPr lang="en-US" smtClean="0"/>
              <a:t>‹#›</a:t>
            </a:fld>
            <a:endParaRPr lang="en-US"/>
          </a:p>
        </p:txBody>
      </p:sp>
    </p:spTree>
    <p:extLst>
      <p:ext uri="{BB962C8B-B14F-4D97-AF65-F5344CB8AC3E}">
        <p14:creationId xmlns:p14="http://schemas.microsoft.com/office/powerpoint/2010/main" val="42890239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31"/>
          <p:cNvPicPr preferRelativeResize="0"/>
          <p:nvPr/>
        </p:nvPicPr>
        <p:blipFill>
          <a:blip r:embed="rId3">
            <a:alphaModFix/>
          </a:blip>
          <a:stretch>
            <a:fillRect/>
          </a:stretch>
        </p:blipFill>
        <p:spPr>
          <a:xfrm>
            <a:off x="201168" y="84287"/>
            <a:ext cx="11740896" cy="6665084"/>
          </a:xfrm>
          <a:prstGeom prst="rect">
            <a:avLst/>
          </a:prstGeom>
          <a:noFill/>
          <a:ln>
            <a:noFill/>
          </a:ln>
        </p:spPr>
      </p:pic>
      <p:sp>
        <p:nvSpPr>
          <p:cNvPr id="2" name="TextBox 1">
            <a:extLst>
              <a:ext uri="{FF2B5EF4-FFF2-40B4-BE49-F238E27FC236}">
                <a16:creationId xmlns:a16="http://schemas.microsoft.com/office/drawing/2014/main" id="{461B08EB-601F-434B-938D-AB9C4CE8BBF9}"/>
              </a:ext>
            </a:extLst>
          </p:cNvPr>
          <p:cNvSpPr txBox="1"/>
          <p:nvPr/>
        </p:nvSpPr>
        <p:spPr>
          <a:xfrm>
            <a:off x="432487" y="6339017"/>
            <a:ext cx="6216189" cy="338554"/>
          </a:xfrm>
          <a:prstGeom prst="rect">
            <a:avLst/>
          </a:prstGeom>
          <a:noFill/>
        </p:spPr>
        <p:txBody>
          <a:bodyPr wrap="none" rtlCol="0">
            <a:spAutoFit/>
          </a:bodyPr>
          <a:lstStyle/>
          <a:p>
            <a:r>
              <a:rPr lang="en-US" sz="1600" dirty="0"/>
              <a:t>Group 5: Elissa Carroll, </a:t>
            </a:r>
            <a:r>
              <a:rPr lang="en-US" sz="1600" dirty="0" err="1"/>
              <a:t>Sok</a:t>
            </a:r>
            <a:r>
              <a:rPr lang="en-US" sz="1600" dirty="0"/>
              <a:t> </a:t>
            </a:r>
            <a:r>
              <a:rPr lang="en-US" sz="1600" dirty="0" err="1"/>
              <a:t>Leng</a:t>
            </a:r>
            <a:r>
              <a:rPr lang="en-US" sz="1600" dirty="0"/>
              <a:t> Chan, </a:t>
            </a:r>
            <a:r>
              <a:rPr lang="en-US" sz="1600" dirty="0" err="1"/>
              <a:t>Marboobeh</a:t>
            </a:r>
            <a:r>
              <a:rPr lang="en-US" sz="1600" dirty="0"/>
              <a:t> Hosseini, Katie Pierce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D24B3-13FD-0041-97FF-255801DF71D3}"/>
              </a:ext>
            </a:extLst>
          </p:cNvPr>
          <p:cNvSpPr>
            <a:spLocks noGrp="1"/>
          </p:cNvSpPr>
          <p:nvPr>
            <p:ph type="title"/>
          </p:nvPr>
        </p:nvSpPr>
        <p:spPr>
          <a:xfrm>
            <a:off x="838200" y="365125"/>
            <a:ext cx="10515600" cy="827571"/>
          </a:xfrm>
        </p:spPr>
        <p:txBody>
          <a:bodyPr>
            <a:normAutofit/>
          </a:bodyPr>
          <a:lstStyle/>
          <a:p>
            <a:pPr algn="ctr"/>
            <a:r>
              <a:rPr lang="en-US" sz="2400" dirty="0"/>
              <a:t>Affect of Assigned Metric on User Ratings</a:t>
            </a:r>
          </a:p>
        </p:txBody>
      </p:sp>
      <p:sp>
        <p:nvSpPr>
          <p:cNvPr id="3" name="Content Placeholder 2">
            <a:extLst>
              <a:ext uri="{FF2B5EF4-FFF2-40B4-BE49-F238E27FC236}">
                <a16:creationId xmlns:a16="http://schemas.microsoft.com/office/drawing/2014/main" id="{FB12053B-0C45-3A4A-90BC-36C021B4201B}"/>
              </a:ext>
            </a:extLst>
          </p:cNvPr>
          <p:cNvSpPr>
            <a:spLocks noGrp="1"/>
          </p:cNvSpPr>
          <p:nvPr>
            <p:ph idx="1"/>
          </p:nvPr>
        </p:nvSpPr>
        <p:spPr>
          <a:xfrm>
            <a:off x="838200" y="1192696"/>
            <a:ext cx="10515600" cy="4984267"/>
          </a:xfrm>
        </p:spPr>
        <p:txBody>
          <a:bodyPr>
            <a:normAutofit/>
          </a:bodyPr>
          <a:lstStyle/>
          <a:p>
            <a:r>
              <a:rPr lang="en-US" sz="1800" dirty="0"/>
              <a:t>From the distributions of ratings for each assigned metric, it does not appear that the assigned condition yielded higher ratings. The percentage of ratings for high, low, and medium assigned conditions were consistent throughout the distributions of ratings.</a:t>
            </a:r>
          </a:p>
          <a:p>
            <a:endParaRPr lang="en-US" sz="1800" dirty="0"/>
          </a:p>
        </p:txBody>
      </p:sp>
      <p:pic>
        <p:nvPicPr>
          <p:cNvPr id="4" name="Picture 3" descr="Chart, waterfall chart&#10;&#10;Description automatically generated">
            <a:extLst>
              <a:ext uri="{FF2B5EF4-FFF2-40B4-BE49-F238E27FC236}">
                <a16:creationId xmlns:a16="http://schemas.microsoft.com/office/drawing/2014/main" id="{A5BA18F4-92E9-C24D-9CC5-9C3209D79ABF}"/>
              </a:ext>
            </a:extLst>
          </p:cNvPr>
          <p:cNvPicPr>
            <a:picLocks noChangeAspect="1"/>
          </p:cNvPicPr>
          <p:nvPr/>
        </p:nvPicPr>
        <p:blipFill>
          <a:blip r:embed="rId2"/>
          <a:stretch>
            <a:fillRect/>
          </a:stretch>
        </p:blipFill>
        <p:spPr>
          <a:xfrm>
            <a:off x="838200" y="2935841"/>
            <a:ext cx="4105836" cy="2847500"/>
          </a:xfrm>
          <a:prstGeom prst="rect">
            <a:avLst/>
          </a:prstGeom>
        </p:spPr>
      </p:pic>
      <p:pic>
        <p:nvPicPr>
          <p:cNvPr id="5" name="Picture 4" descr="Chart&#10;&#10;Description automatically generated">
            <a:extLst>
              <a:ext uri="{FF2B5EF4-FFF2-40B4-BE49-F238E27FC236}">
                <a16:creationId xmlns:a16="http://schemas.microsoft.com/office/drawing/2014/main" id="{A0EC3438-8C20-E74B-B1CC-4B990D25083F}"/>
              </a:ext>
            </a:extLst>
          </p:cNvPr>
          <p:cNvPicPr>
            <a:picLocks noChangeAspect="1"/>
          </p:cNvPicPr>
          <p:nvPr/>
        </p:nvPicPr>
        <p:blipFill>
          <a:blip r:embed="rId3"/>
          <a:stretch>
            <a:fillRect/>
          </a:stretch>
        </p:blipFill>
        <p:spPr>
          <a:xfrm>
            <a:off x="4043082" y="2935843"/>
            <a:ext cx="4105836" cy="2847500"/>
          </a:xfrm>
          <a:prstGeom prst="rect">
            <a:avLst/>
          </a:prstGeom>
        </p:spPr>
      </p:pic>
      <p:pic>
        <p:nvPicPr>
          <p:cNvPr id="6" name="Picture 5" descr="Chart&#10;&#10;Description automatically generated">
            <a:extLst>
              <a:ext uri="{FF2B5EF4-FFF2-40B4-BE49-F238E27FC236}">
                <a16:creationId xmlns:a16="http://schemas.microsoft.com/office/drawing/2014/main" id="{2A88C338-5F28-5F41-B2D2-9D88DDEA3FB8}"/>
              </a:ext>
            </a:extLst>
          </p:cNvPr>
          <p:cNvPicPr>
            <a:picLocks noChangeAspect="1"/>
          </p:cNvPicPr>
          <p:nvPr/>
        </p:nvPicPr>
        <p:blipFill>
          <a:blip r:embed="rId4"/>
          <a:stretch>
            <a:fillRect/>
          </a:stretch>
        </p:blipFill>
        <p:spPr>
          <a:xfrm>
            <a:off x="7247966" y="2935838"/>
            <a:ext cx="3937789" cy="2847503"/>
          </a:xfrm>
          <a:prstGeom prst="rect">
            <a:avLst/>
          </a:prstGeom>
        </p:spPr>
      </p:pic>
    </p:spTree>
    <p:extLst>
      <p:ext uri="{BB962C8B-B14F-4D97-AF65-F5344CB8AC3E}">
        <p14:creationId xmlns:p14="http://schemas.microsoft.com/office/powerpoint/2010/main" val="794238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D24B3-13FD-0041-97FF-255801DF71D3}"/>
              </a:ext>
            </a:extLst>
          </p:cNvPr>
          <p:cNvSpPr>
            <a:spLocks noGrp="1"/>
          </p:cNvSpPr>
          <p:nvPr>
            <p:ph type="title"/>
          </p:nvPr>
        </p:nvSpPr>
        <p:spPr>
          <a:xfrm>
            <a:off x="838200" y="365125"/>
            <a:ext cx="10515600" cy="827571"/>
          </a:xfrm>
        </p:spPr>
        <p:txBody>
          <a:bodyPr>
            <a:normAutofit/>
          </a:bodyPr>
          <a:lstStyle/>
          <a:p>
            <a:pPr algn="ctr"/>
            <a:r>
              <a:rPr lang="en-US" sz="2400" dirty="0"/>
              <a:t>Assigned Condition and User Satisfaction</a:t>
            </a:r>
          </a:p>
        </p:txBody>
      </p:sp>
      <p:sp>
        <p:nvSpPr>
          <p:cNvPr id="3" name="Content Placeholder 2">
            <a:extLst>
              <a:ext uri="{FF2B5EF4-FFF2-40B4-BE49-F238E27FC236}">
                <a16:creationId xmlns:a16="http://schemas.microsoft.com/office/drawing/2014/main" id="{FB12053B-0C45-3A4A-90BC-36C021B4201B}"/>
              </a:ext>
            </a:extLst>
          </p:cNvPr>
          <p:cNvSpPr>
            <a:spLocks noGrp="1"/>
          </p:cNvSpPr>
          <p:nvPr>
            <p:ph idx="1"/>
          </p:nvPr>
        </p:nvSpPr>
        <p:spPr>
          <a:xfrm>
            <a:off x="838200" y="1192696"/>
            <a:ext cx="10515600" cy="4984267"/>
          </a:xfrm>
        </p:spPr>
        <p:txBody>
          <a:bodyPr>
            <a:normAutofit/>
          </a:bodyPr>
          <a:lstStyle/>
          <a:p>
            <a:r>
              <a:rPr lang="en-US" sz="1800" dirty="0"/>
              <a:t>Neither assigned metric nor assigned condition appear to influence user satisfaction</a:t>
            </a:r>
          </a:p>
          <a:p>
            <a:r>
              <a:rPr lang="en-US" sz="1800" dirty="0"/>
              <a:t>An alternative conclusion is while the assigned condition does not play a major role in user satisfaction, it does have enough of an impact and merits further analysis.</a:t>
            </a:r>
          </a:p>
        </p:txBody>
      </p:sp>
      <p:pic>
        <p:nvPicPr>
          <p:cNvPr id="7" name="Picture 6" descr="Chart, bar chart&#10;&#10;Description automatically generated">
            <a:extLst>
              <a:ext uri="{FF2B5EF4-FFF2-40B4-BE49-F238E27FC236}">
                <a16:creationId xmlns:a16="http://schemas.microsoft.com/office/drawing/2014/main" id="{49B13E02-8C5B-7B4C-9254-3837F36BD4BF}"/>
              </a:ext>
            </a:extLst>
          </p:cNvPr>
          <p:cNvPicPr>
            <a:picLocks noChangeAspect="1"/>
          </p:cNvPicPr>
          <p:nvPr/>
        </p:nvPicPr>
        <p:blipFill>
          <a:blip r:embed="rId2"/>
          <a:stretch>
            <a:fillRect/>
          </a:stretch>
        </p:blipFill>
        <p:spPr>
          <a:xfrm>
            <a:off x="1524000" y="2160448"/>
            <a:ext cx="9144000" cy="3563471"/>
          </a:xfrm>
          <a:prstGeom prst="rect">
            <a:avLst/>
          </a:prstGeom>
        </p:spPr>
      </p:pic>
      <p:sp>
        <p:nvSpPr>
          <p:cNvPr id="5" name="Google Shape;268;p36">
            <a:extLst>
              <a:ext uri="{FF2B5EF4-FFF2-40B4-BE49-F238E27FC236}">
                <a16:creationId xmlns:a16="http://schemas.microsoft.com/office/drawing/2014/main" id="{64CF8B1F-90F3-264E-9E8F-DE362CBA1DF2}"/>
              </a:ext>
            </a:extLst>
          </p:cNvPr>
          <p:cNvSpPr txBox="1"/>
          <p:nvPr/>
        </p:nvSpPr>
        <p:spPr>
          <a:xfrm>
            <a:off x="1051437" y="5665304"/>
            <a:ext cx="3608800" cy="663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 sz="1667" dirty="0">
                <a:solidFill>
                  <a:srgbClr val="1155CC"/>
                </a:solidFill>
              </a:rPr>
              <a:t>Medium Condition dominates in high enjoy watching score</a:t>
            </a:r>
            <a:endParaRPr sz="1667" dirty="0">
              <a:solidFill>
                <a:srgbClr val="1155CC"/>
              </a:solidFill>
            </a:endParaRPr>
          </a:p>
        </p:txBody>
      </p:sp>
      <p:sp>
        <p:nvSpPr>
          <p:cNvPr id="6" name="Google Shape;269;p36">
            <a:extLst>
              <a:ext uri="{FF2B5EF4-FFF2-40B4-BE49-F238E27FC236}">
                <a16:creationId xmlns:a16="http://schemas.microsoft.com/office/drawing/2014/main" id="{D7D6F9B6-10E7-1543-A920-EB111AC79B28}"/>
              </a:ext>
            </a:extLst>
          </p:cNvPr>
          <p:cNvSpPr txBox="1"/>
          <p:nvPr/>
        </p:nvSpPr>
        <p:spPr>
          <a:xfrm>
            <a:off x="4660237" y="5665304"/>
            <a:ext cx="3716400" cy="663200"/>
          </a:xfrm>
          <a:prstGeom prst="rect">
            <a:avLst/>
          </a:prstGeom>
          <a:noFill/>
          <a:ln>
            <a:noFill/>
          </a:ln>
        </p:spPr>
        <p:txBody>
          <a:bodyPr spcFirstLastPara="1" wrap="square" lIns="121900" tIns="121900" rIns="121900" bIns="121900" anchor="t" anchorCtr="0">
            <a:noAutofit/>
          </a:bodyPr>
          <a:lstStyle/>
          <a:p>
            <a:r>
              <a:rPr lang="en" sz="1667" dirty="0">
                <a:solidFill>
                  <a:srgbClr val="1155CC"/>
                </a:solidFill>
              </a:rPr>
              <a:t>Medium &amp; High Condition dominates </a:t>
            </a:r>
            <a:endParaRPr sz="1667" dirty="0">
              <a:solidFill>
                <a:srgbClr val="1155CC"/>
              </a:solidFill>
            </a:endParaRPr>
          </a:p>
          <a:p>
            <a:pPr>
              <a:buClr>
                <a:schemeClr val="dk1"/>
              </a:buClr>
              <a:buSzPts val="1100"/>
            </a:pPr>
            <a:r>
              <a:rPr lang="en" sz="1667" dirty="0">
                <a:solidFill>
                  <a:srgbClr val="1155CC"/>
                </a:solidFill>
              </a:rPr>
              <a:t>high enjoy watching score</a:t>
            </a:r>
            <a:endParaRPr sz="1667" dirty="0"/>
          </a:p>
        </p:txBody>
      </p:sp>
      <p:sp>
        <p:nvSpPr>
          <p:cNvPr id="8" name="Google Shape;270;p36">
            <a:extLst>
              <a:ext uri="{FF2B5EF4-FFF2-40B4-BE49-F238E27FC236}">
                <a16:creationId xmlns:a16="http://schemas.microsoft.com/office/drawing/2014/main" id="{D213245A-185C-3F48-B6F5-9B245725496E}"/>
              </a:ext>
            </a:extLst>
          </p:cNvPr>
          <p:cNvSpPr txBox="1"/>
          <p:nvPr/>
        </p:nvSpPr>
        <p:spPr>
          <a:xfrm>
            <a:off x="8139172" y="5665304"/>
            <a:ext cx="3962399" cy="663200"/>
          </a:xfrm>
          <a:prstGeom prst="rect">
            <a:avLst/>
          </a:prstGeom>
          <a:noFill/>
          <a:ln>
            <a:noFill/>
          </a:ln>
        </p:spPr>
        <p:txBody>
          <a:bodyPr spcFirstLastPara="1" wrap="square" lIns="121900" tIns="121900" rIns="121900" bIns="121900" anchor="t" anchorCtr="0">
            <a:noAutofit/>
          </a:bodyPr>
          <a:lstStyle/>
          <a:p>
            <a:pPr>
              <a:buClr>
                <a:schemeClr val="dk1"/>
              </a:buClr>
              <a:buSzPts val="1100"/>
            </a:pPr>
            <a:r>
              <a:rPr lang="en" sz="1667" dirty="0">
                <a:solidFill>
                  <a:srgbClr val="1155CC"/>
                </a:solidFill>
              </a:rPr>
              <a:t>Low &amp; High dominates in high enjoy watching score</a:t>
            </a:r>
            <a:endParaRPr sz="1667" dirty="0"/>
          </a:p>
        </p:txBody>
      </p:sp>
    </p:spTree>
    <p:extLst>
      <p:ext uri="{BB962C8B-B14F-4D97-AF65-F5344CB8AC3E}">
        <p14:creationId xmlns:p14="http://schemas.microsoft.com/office/powerpoint/2010/main" val="2584035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7"/>
          <p:cNvSpPr txBox="1">
            <a:spLocks noGrp="1"/>
          </p:cNvSpPr>
          <p:nvPr>
            <p:ph type="title"/>
          </p:nvPr>
        </p:nvSpPr>
        <p:spPr>
          <a:xfrm>
            <a:off x="245642" y="103383"/>
            <a:ext cx="10696800" cy="1136400"/>
          </a:xfrm>
          <a:prstGeom prst="rect">
            <a:avLst/>
          </a:prstGeom>
        </p:spPr>
        <p:txBody>
          <a:bodyPr spcFirstLastPara="1" vert="horz" wrap="square" lIns="91433" tIns="45700" rIns="91433" bIns="45700" rtlCol="0" anchor="b" anchorCtr="0">
            <a:noAutofit/>
          </a:bodyPr>
          <a:lstStyle/>
          <a:p>
            <a:r>
              <a:rPr lang="en" sz="2400" dirty="0">
                <a:solidFill>
                  <a:schemeClr val="tx1"/>
                </a:solidFill>
              </a:rPr>
              <a:t>How Assigned Condition on Recommended movies  changes people rating and enjoy watching ?</a:t>
            </a:r>
            <a:endParaRPr sz="2400" dirty="0">
              <a:solidFill>
                <a:schemeClr val="tx1"/>
              </a:solidFill>
            </a:endParaRPr>
          </a:p>
        </p:txBody>
      </p:sp>
      <p:sp>
        <p:nvSpPr>
          <p:cNvPr id="276" name="Google Shape;276;p37"/>
          <p:cNvSpPr txBox="1">
            <a:spLocks noGrp="1"/>
          </p:cNvSpPr>
          <p:nvPr>
            <p:ph type="body" idx="1"/>
          </p:nvPr>
        </p:nvSpPr>
        <p:spPr>
          <a:xfrm>
            <a:off x="411700" y="2666900"/>
            <a:ext cx="3587200" cy="6492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sz="2400" b="1" dirty="0"/>
              <a:t>Popular Movies </a:t>
            </a:r>
            <a:endParaRPr sz="2400" b="1" dirty="0"/>
          </a:p>
        </p:txBody>
      </p:sp>
      <p:sp>
        <p:nvSpPr>
          <p:cNvPr id="277" name="Google Shape;277;p37"/>
          <p:cNvSpPr txBox="1">
            <a:spLocks noGrp="1"/>
          </p:cNvSpPr>
          <p:nvPr>
            <p:ph type="body" idx="2"/>
          </p:nvPr>
        </p:nvSpPr>
        <p:spPr>
          <a:xfrm>
            <a:off x="4213833" y="3316100"/>
            <a:ext cx="3622100" cy="1570067"/>
          </a:xfrm>
          <a:prstGeom prst="rect">
            <a:avLst/>
          </a:prstGeom>
        </p:spPr>
        <p:txBody>
          <a:bodyPr spcFirstLastPara="1" vert="horz" wrap="square" lIns="121900" tIns="121900" rIns="121900" bIns="121900" rtlCol="0" anchor="t" anchorCtr="0">
            <a:noAutofit/>
          </a:bodyPr>
          <a:lstStyle/>
          <a:p>
            <a:pPr marL="0" indent="0">
              <a:buNone/>
            </a:pPr>
            <a:r>
              <a:rPr lang="en" sz="2200" dirty="0">
                <a:solidFill>
                  <a:srgbClr val="000000"/>
                </a:solidFill>
              </a:rPr>
              <a:t>Medium → Sort of different from other movies </a:t>
            </a:r>
            <a:r>
              <a:rPr lang="en" sz="2200" dirty="0">
                <a:solidFill>
                  <a:schemeClr val="dk1"/>
                </a:solidFill>
              </a:rPr>
              <a:t> </a:t>
            </a:r>
            <a:endParaRPr sz="2200" dirty="0">
              <a:solidFill>
                <a:schemeClr val="dk1"/>
              </a:solidFill>
            </a:endParaRPr>
          </a:p>
          <a:p>
            <a:pPr marL="0" indent="0">
              <a:spcBef>
                <a:spcPts val="2133"/>
              </a:spcBef>
              <a:spcAft>
                <a:spcPts val="2133"/>
              </a:spcAft>
              <a:buNone/>
            </a:pPr>
            <a:endParaRPr dirty="0">
              <a:solidFill>
                <a:srgbClr val="000000"/>
              </a:solidFill>
            </a:endParaRPr>
          </a:p>
        </p:txBody>
      </p:sp>
      <p:sp>
        <p:nvSpPr>
          <p:cNvPr id="278" name="Google Shape;278;p37"/>
          <p:cNvSpPr txBox="1">
            <a:spLocks noGrp="1"/>
          </p:cNvSpPr>
          <p:nvPr>
            <p:ph type="body" idx="3"/>
          </p:nvPr>
        </p:nvSpPr>
        <p:spPr>
          <a:xfrm>
            <a:off x="7835933" y="2716433"/>
            <a:ext cx="3587200" cy="6988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sz="2400" b="1"/>
              <a:t>Serendipitous Movies</a:t>
            </a:r>
            <a:endParaRPr sz="2400" b="1"/>
          </a:p>
        </p:txBody>
      </p:sp>
      <p:sp>
        <p:nvSpPr>
          <p:cNvPr id="279" name="Google Shape;279;p37"/>
          <p:cNvSpPr txBox="1"/>
          <p:nvPr/>
        </p:nvSpPr>
        <p:spPr>
          <a:xfrm>
            <a:off x="323133" y="3312716"/>
            <a:ext cx="3587200" cy="649200"/>
          </a:xfrm>
          <a:prstGeom prst="rect">
            <a:avLst/>
          </a:prstGeom>
          <a:noFill/>
          <a:ln>
            <a:noFill/>
          </a:ln>
        </p:spPr>
        <p:txBody>
          <a:bodyPr spcFirstLastPara="1" wrap="square" lIns="121900" tIns="121900" rIns="121900" bIns="121900" anchor="t" anchorCtr="0">
            <a:noAutofit/>
          </a:bodyPr>
          <a:lstStyle/>
          <a:p>
            <a:r>
              <a:rPr lang="en" sz="2200" dirty="0"/>
              <a:t>Low → not Famous movie</a:t>
            </a:r>
            <a:endParaRPr sz="2200" dirty="0"/>
          </a:p>
          <a:p>
            <a:endParaRPr sz="2200" dirty="0"/>
          </a:p>
          <a:p>
            <a:endParaRPr sz="2200" dirty="0"/>
          </a:p>
        </p:txBody>
      </p:sp>
      <p:sp>
        <p:nvSpPr>
          <p:cNvPr id="280" name="Google Shape;280;p37"/>
          <p:cNvSpPr txBox="1"/>
          <p:nvPr/>
        </p:nvSpPr>
        <p:spPr>
          <a:xfrm>
            <a:off x="70500" y="4610663"/>
            <a:ext cx="4269600" cy="649200"/>
          </a:xfrm>
          <a:prstGeom prst="rect">
            <a:avLst/>
          </a:prstGeom>
          <a:noFill/>
          <a:ln>
            <a:noFill/>
          </a:ln>
        </p:spPr>
        <p:txBody>
          <a:bodyPr spcFirstLastPara="1" wrap="square" lIns="121900" tIns="121900" rIns="121900" bIns="121900" anchor="t" anchorCtr="0">
            <a:noAutofit/>
          </a:bodyPr>
          <a:lstStyle/>
          <a:p>
            <a:r>
              <a:rPr lang="en" sz="2200" dirty="0"/>
              <a:t>Medium &amp; high  → well known movies </a:t>
            </a:r>
            <a:endParaRPr sz="2200" dirty="0"/>
          </a:p>
        </p:txBody>
      </p:sp>
      <p:pic>
        <p:nvPicPr>
          <p:cNvPr id="281" name="Google Shape;281;p37"/>
          <p:cNvPicPr preferRelativeResize="0"/>
          <p:nvPr/>
        </p:nvPicPr>
        <p:blipFill>
          <a:blip r:embed="rId3">
            <a:alphaModFix/>
          </a:blip>
          <a:stretch>
            <a:fillRect/>
          </a:stretch>
        </p:blipFill>
        <p:spPr>
          <a:xfrm>
            <a:off x="913318" y="3877083"/>
            <a:ext cx="1356599" cy="911568"/>
          </a:xfrm>
          <a:prstGeom prst="rect">
            <a:avLst/>
          </a:prstGeom>
          <a:noFill/>
          <a:ln>
            <a:noFill/>
          </a:ln>
        </p:spPr>
      </p:pic>
      <p:pic>
        <p:nvPicPr>
          <p:cNvPr id="282" name="Google Shape;282;p37"/>
          <p:cNvPicPr preferRelativeResize="0"/>
          <p:nvPr/>
        </p:nvPicPr>
        <p:blipFill>
          <a:blip r:embed="rId4">
            <a:alphaModFix/>
          </a:blip>
          <a:stretch>
            <a:fillRect/>
          </a:stretch>
        </p:blipFill>
        <p:spPr>
          <a:xfrm>
            <a:off x="521334" y="5487534"/>
            <a:ext cx="1919996" cy="1215233"/>
          </a:xfrm>
          <a:prstGeom prst="rect">
            <a:avLst/>
          </a:prstGeom>
          <a:noFill/>
          <a:ln>
            <a:noFill/>
          </a:ln>
        </p:spPr>
      </p:pic>
      <p:sp>
        <p:nvSpPr>
          <p:cNvPr id="283" name="Google Shape;283;p37"/>
          <p:cNvSpPr txBox="1">
            <a:spLocks noGrp="1"/>
          </p:cNvSpPr>
          <p:nvPr>
            <p:ph type="body" idx="1"/>
          </p:nvPr>
        </p:nvSpPr>
        <p:spPr>
          <a:xfrm>
            <a:off x="4302400" y="2673533"/>
            <a:ext cx="3587200" cy="649200"/>
          </a:xfrm>
          <a:prstGeom prst="rect">
            <a:avLst/>
          </a:prstGeom>
        </p:spPr>
        <p:txBody>
          <a:bodyPr spcFirstLastPara="1" vert="horz" wrap="square" lIns="121900" tIns="121900" rIns="121900" bIns="121900" rtlCol="0" anchor="t" anchorCtr="0">
            <a:noAutofit/>
          </a:bodyPr>
          <a:lstStyle/>
          <a:p>
            <a:pPr marL="0" indent="0">
              <a:spcAft>
                <a:spcPts val="2133"/>
              </a:spcAft>
              <a:buNone/>
            </a:pPr>
            <a:r>
              <a:rPr lang="en" sz="2400" b="1"/>
              <a:t>Diverse Movies </a:t>
            </a:r>
            <a:endParaRPr sz="2400" b="1"/>
          </a:p>
        </p:txBody>
      </p:sp>
      <p:pic>
        <p:nvPicPr>
          <p:cNvPr id="284" name="Google Shape;284;p37"/>
          <p:cNvPicPr preferRelativeResize="0"/>
          <p:nvPr/>
        </p:nvPicPr>
        <p:blipFill>
          <a:blip r:embed="rId3">
            <a:alphaModFix/>
          </a:blip>
          <a:stretch>
            <a:fillRect/>
          </a:stretch>
        </p:blipFill>
        <p:spPr>
          <a:xfrm>
            <a:off x="5316133" y="4138047"/>
            <a:ext cx="1251200" cy="750835"/>
          </a:xfrm>
          <a:prstGeom prst="rect">
            <a:avLst/>
          </a:prstGeom>
          <a:noFill/>
          <a:ln>
            <a:noFill/>
          </a:ln>
        </p:spPr>
      </p:pic>
      <p:pic>
        <p:nvPicPr>
          <p:cNvPr id="285" name="Google Shape;285;p37"/>
          <p:cNvPicPr preferRelativeResize="0"/>
          <p:nvPr/>
        </p:nvPicPr>
        <p:blipFill>
          <a:blip r:embed="rId4">
            <a:alphaModFix/>
          </a:blip>
          <a:stretch>
            <a:fillRect/>
          </a:stretch>
        </p:blipFill>
        <p:spPr>
          <a:xfrm>
            <a:off x="4757980" y="5630336"/>
            <a:ext cx="1923324" cy="1215231"/>
          </a:xfrm>
          <a:prstGeom prst="rect">
            <a:avLst/>
          </a:prstGeom>
          <a:noFill/>
          <a:ln>
            <a:noFill/>
          </a:ln>
        </p:spPr>
      </p:pic>
      <p:sp>
        <p:nvSpPr>
          <p:cNvPr id="286" name="Google Shape;286;p37"/>
          <p:cNvSpPr txBox="1"/>
          <p:nvPr/>
        </p:nvSpPr>
        <p:spPr>
          <a:xfrm>
            <a:off x="8085767" y="3390433"/>
            <a:ext cx="3587200" cy="499600"/>
          </a:xfrm>
          <a:prstGeom prst="rect">
            <a:avLst/>
          </a:prstGeom>
          <a:noFill/>
          <a:ln>
            <a:noFill/>
          </a:ln>
        </p:spPr>
        <p:txBody>
          <a:bodyPr spcFirstLastPara="1" wrap="square" lIns="121900" tIns="121900" rIns="121900" bIns="121900" anchor="t" anchorCtr="0">
            <a:noAutofit/>
          </a:bodyPr>
          <a:lstStyle/>
          <a:p>
            <a:r>
              <a:rPr lang="en" sz="2200" dirty="0"/>
              <a:t>High → very unexpected</a:t>
            </a:r>
            <a:endParaRPr sz="2200" dirty="0"/>
          </a:p>
        </p:txBody>
      </p:sp>
      <p:pic>
        <p:nvPicPr>
          <p:cNvPr id="287" name="Google Shape;287;p37"/>
          <p:cNvPicPr preferRelativeResize="0"/>
          <p:nvPr/>
        </p:nvPicPr>
        <p:blipFill>
          <a:blip r:embed="rId3">
            <a:alphaModFix/>
          </a:blip>
          <a:stretch>
            <a:fillRect/>
          </a:stretch>
        </p:blipFill>
        <p:spPr>
          <a:xfrm>
            <a:off x="8512734" y="3890033"/>
            <a:ext cx="1356599" cy="911568"/>
          </a:xfrm>
          <a:prstGeom prst="rect">
            <a:avLst/>
          </a:prstGeom>
          <a:noFill/>
          <a:ln>
            <a:noFill/>
          </a:ln>
        </p:spPr>
      </p:pic>
      <p:sp>
        <p:nvSpPr>
          <p:cNvPr id="288" name="Google Shape;288;p37"/>
          <p:cNvSpPr txBox="1"/>
          <p:nvPr/>
        </p:nvSpPr>
        <p:spPr>
          <a:xfrm>
            <a:off x="7689119" y="4662167"/>
            <a:ext cx="4553200" cy="698800"/>
          </a:xfrm>
          <a:prstGeom prst="rect">
            <a:avLst/>
          </a:prstGeom>
          <a:noFill/>
          <a:ln>
            <a:noFill/>
          </a:ln>
        </p:spPr>
        <p:txBody>
          <a:bodyPr spcFirstLastPara="1" wrap="square" lIns="121900" tIns="121900" rIns="121900" bIns="121900" anchor="t" anchorCtr="0">
            <a:noAutofit/>
          </a:bodyPr>
          <a:lstStyle/>
          <a:p>
            <a:r>
              <a:rPr lang="en" sz="2200" dirty="0">
                <a:solidFill>
                  <a:schemeClr val="dk1"/>
                </a:solidFill>
              </a:rPr>
              <a:t>High → very unexpected</a:t>
            </a:r>
            <a:endParaRPr sz="2200" dirty="0">
              <a:solidFill>
                <a:schemeClr val="dk1"/>
              </a:solidFill>
            </a:endParaRPr>
          </a:p>
          <a:p>
            <a:pPr>
              <a:buClr>
                <a:schemeClr val="dk1"/>
              </a:buClr>
              <a:buSzPts val="1100"/>
            </a:pPr>
            <a:r>
              <a:rPr lang="en" sz="2200" dirty="0">
                <a:solidFill>
                  <a:schemeClr val="dk1"/>
                </a:solidFill>
              </a:rPr>
              <a:t>Low → very low degree of surprise </a:t>
            </a:r>
            <a:endParaRPr sz="2200" dirty="0">
              <a:solidFill>
                <a:schemeClr val="dk1"/>
              </a:solidFill>
            </a:endParaRPr>
          </a:p>
        </p:txBody>
      </p:sp>
      <p:pic>
        <p:nvPicPr>
          <p:cNvPr id="289" name="Google Shape;289;p37"/>
          <p:cNvPicPr preferRelativeResize="0"/>
          <p:nvPr/>
        </p:nvPicPr>
        <p:blipFill>
          <a:blip r:embed="rId4">
            <a:alphaModFix/>
          </a:blip>
          <a:stretch>
            <a:fillRect/>
          </a:stretch>
        </p:blipFill>
        <p:spPr>
          <a:xfrm>
            <a:off x="8343822" y="5630336"/>
            <a:ext cx="1920044" cy="1215233"/>
          </a:xfrm>
          <a:prstGeom prst="rect">
            <a:avLst/>
          </a:prstGeom>
          <a:noFill/>
          <a:ln>
            <a:noFill/>
          </a:ln>
        </p:spPr>
      </p:pic>
      <p:sp>
        <p:nvSpPr>
          <p:cNvPr id="2" name="TextBox 1"/>
          <p:cNvSpPr txBox="1"/>
          <p:nvPr/>
        </p:nvSpPr>
        <p:spPr>
          <a:xfrm>
            <a:off x="3998900" y="4749850"/>
            <a:ext cx="3549500" cy="769441"/>
          </a:xfrm>
          <a:prstGeom prst="rect">
            <a:avLst/>
          </a:prstGeom>
          <a:noFill/>
        </p:spPr>
        <p:txBody>
          <a:bodyPr wrap="square" rtlCol="0">
            <a:spAutoFit/>
          </a:bodyPr>
          <a:lstStyle/>
          <a:p>
            <a:r>
              <a:rPr lang="en" sz="2200" dirty="0">
                <a:solidFill>
                  <a:schemeClr val="dk1"/>
                </a:solidFill>
              </a:rPr>
              <a:t>Medium → Sort of different from other</a:t>
            </a:r>
            <a:r>
              <a:rPr lang="en-US" sz="2200" dirty="0">
                <a:solidFill>
                  <a:schemeClr val="dk1"/>
                </a:solidFill>
              </a:rPr>
              <a:t> movies</a:t>
            </a:r>
            <a:endParaRPr lang="en-US" sz="2200" dirty="0"/>
          </a:p>
        </p:txBody>
      </p:sp>
      <p:sp>
        <p:nvSpPr>
          <p:cNvPr id="3" name="TextBox 2"/>
          <p:cNvSpPr txBox="1"/>
          <p:nvPr/>
        </p:nvSpPr>
        <p:spPr>
          <a:xfrm>
            <a:off x="223390" y="1252918"/>
            <a:ext cx="10175974" cy="923330"/>
          </a:xfrm>
          <a:prstGeom prst="rect">
            <a:avLst/>
          </a:prstGeom>
          <a:noFill/>
        </p:spPr>
        <p:txBody>
          <a:bodyPr wrap="square" rtlCol="0">
            <a:spAutoFit/>
          </a:bodyPr>
          <a:lstStyle/>
          <a:p>
            <a:r>
              <a:rPr lang="en-US" dirty="0"/>
              <a:t> As we compare the rating vs enjoy watching score by the assigned condition, the results can prove us that if people highly rate a movie it does not mean they enjoyed it the most.</a:t>
            </a:r>
            <a:br>
              <a:rPr lang="en-US" dirty="0"/>
            </a:br>
            <a:r>
              <a:rPr lang="en-US" dirty="0"/>
              <a:t>  </a:t>
            </a:r>
          </a:p>
        </p:txBody>
      </p:sp>
    </p:spTree>
    <p:extLst>
      <p:ext uri="{BB962C8B-B14F-4D97-AF65-F5344CB8AC3E}">
        <p14:creationId xmlns:p14="http://schemas.microsoft.com/office/powerpoint/2010/main" val="1888672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D24B3-13FD-0041-97FF-255801DF71D3}"/>
              </a:ext>
            </a:extLst>
          </p:cNvPr>
          <p:cNvSpPr>
            <a:spLocks noGrp="1"/>
          </p:cNvSpPr>
          <p:nvPr>
            <p:ph type="title"/>
          </p:nvPr>
        </p:nvSpPr>
        <p:spPr>
          <a:xfrm>
            <a:off x="838200" y="365125"/>
            <a:ext cx="10515600" cy="827571"/>
          </a:xfrm>
        </p:spPr>
        <p:txBody>
          <a:bodyPr>
            <a:normAutofit/>
          </a:bodyPr>
          <a:lstStyle/>
          <a:p>
            <a:pPr algn="ctr"/>
            <a:r>
              <a:rPr lang="en-US" sz="2400" dirty="0"/>
              <a:t>Predictive Models – Multiple Regression</a:t>
            </a:r>
          </a:p>
        </p:txBody>
      </p:sp>
      <p:sp>
        <p:nvSpPr>
          <p:cNvPr id="3" name="Content Placeholder 2">
            <a:extLst>
              <a:ext uri="{FF2B5EF4-FFF2-40B4-BE49-F238E27FC236}">
                <a16:creationId xmlns:a16="http://schemas.microsoft.com/office/drawing/2014/main" id="{FB12053B-0C45-3A4A-90BC-36C021B4201B}"/>
              </a:ext>
            </a:extLst>
          </p:cNvPr>
          <p:cNvSpPr>
            <a:spLocks noGrp="1"/>
          </p:cNvSpPr>
          <p:nvPr>
            <p:ph idx="1"/>
          </p:nvPr>
        </p:nvSpPr>
        <p:spPr>
          <a:xfrm>
            <a:off x="838200" y="1192696"/>
            <a:ext cx="10515600" cy="4984267"/>
          </a:xfrm>
        </p:spPr>
        <p:txBody>
          <a:bodyPr>
            <a:normAutofit/>
          </a:bodyPr>
          <a:lstStyle/>
          <a:p>
            <a:r>
              <a:rPr lang="en-US" sz="1800" dirty="0"/>
              <a:t>Agreeableness trait produces best model out of all personality traits</a:t>
            </a:r>
          </a:p>
          <a:p>
            <a:r>
              <a:rPr lang="en-US" sz="1800" dirty="0"/>
              <a:t>Model using all personality traits has highest R^2 value, but is not statistically significant</a:t>
            </a:r>
          </a:p>
          <a:p>
            <a:r>
              <a:rPr lang="en-US" sz="1800" dirty="0"/>
              <a:t>Over five models were generated and none were able to explain the variability in user ratings</a:t>
            </a:r>
          </a:p>
        </p:txBody>
      </p:sp>
      <p:pic>
        <p:nvPicPr>
          <p:cNvPr id="5" name="Picture 4" descr="Table&#10;&#10;Description automatically generated">
            <a:extLst>
              <a:ext uri="{FF2B5EF4-FFF2-40B4-BE49-F238E27FC236}">
                <a16:creationId xmlns:a16="http://schemas.microsoft.com/office/drawing/2014/main" id="{E3D15CFA-A1D7-D145-9FA2-FC4797E7261C}"/>
              </a:ext>
            </a:extLst>
          </p:cNvPr>
          <p:cNvPicPr>
            <a:picLocks noChangeAspect="1"/>
          </p:cNvPicPr>
          <p:nvPr/>
        </p:nvPicPr>
        <p:blipFill>
          <a:blip r:embed="rId2"/>
          <a:stretch>
            <a:fillRect/>
          </a:stretch>
        </p:blipFill>
        <p:spPr>
          <a:xfrm>
            <a:off x="950956" y="2298356"/>
            <a:ext cx="5691623" cy="3723159"/>
          </a:xfrm>
          <a:prstGeom prst="rect">
            <a:avLst/>
          </a:prstGeom>
        </p:spPr>
      </p:pic>
    </p:spTree>
    <p:extLst>
      <p:ext uri="{BB962C8B-B14F-4D97-AF65-F5344CB8AC3E}">
        <p14:creationId xmlns:p14="http://schemas.microsoft.com/office/powerpoint/2010/main" val="1198184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AF2777-4BFE-4FAD-A43F-601960C3CB99}"/>
              </a:ext>
            </a:extLst>
          </p:cNvPr>
          <p:cNvPicPr>
            <a:picLocks noChangeAspect="1"/>
          </p:cNvPicPr>
          <p:nvPr/>
        </p:nvPicPr>
        <p:blipFill>
          <a:blip r:embed="rId3"/>
          <a:stretch>
            <a:fillRect/>
          </a:stretch>
        </p:blipFill>
        <p:spPr>
          <a:xfrm>
            <a:off x="1839770" y="1269894"/>
            <a:ext cx="9246583" cy="5571065"/>
          </a:xfrm>
          <a:prstGeom prst="rect">
            <a:avLst/>
          </a:prstGeom>
          <a:ln>
            <a:noFill/>
          </a:ln>
        </p:spPr>
      </p:pic>
      <p:sp>
        <p:nvSpPr>
          <p:cNvPr id="2" name="TextBox 1">
            <a:extLst>
              <a:ext uri="{FF2B5EF4-FFF2-40B4-BE49-F238E27FC236}">
                <a16:creationId xmlns:a16="http://schemas.microsoft.com/office/drawing/2014/main" id="{90D22B81-1450-43C8-BD0E-37C9E869DBD8}"/>
              </a:ext>
            </a:extLst>
          </p:cNvPr>
          <p:cNvSpPr txBox="1"/>
          <p:nvPr/>
        </p:nvSpPr>
        <p:spPr>
          <a:xfrm>
            <a:off x="334681" y="17041"/>
            <a:ext cx="11642165" cy="1200329"/>
          </a:xfrm>
          <a:prstGeom prst="rect">
            <a:avLst/>
          </a:prstGeom>
          <a:noFill/>
        </p:spPr>
        <p:txBody>
          <a:bodyPr wrap="square" rtlCol="0">
            <a:spAutoFit/>
          </a:bodyPr>
          <a:lstStyle/>
          <a:p>
            <a:r>
              <a:rPr lang="en-US" dirty="0"/>
              <a:t>In this predicted model , I set x as Personality Score and y as actual rate. As you see, Extraversion is the majority variance and spread out each corner on the diagram. Second one is emotional stability and conscientious.  However, this is not a good model to indicate the variance for each type of personality, so I separate each type of personality and make the predicted models again . The next slide will show the distribution of error for each type of personality</a:t>
            </a:r>
          </a:p>
        </p:txBody>
      </p:sp>
    </p:spTree>
    <p:extLst>
      <p:ext uri="{BB962C8B-B14F-4D97-AF65-F5344CB8AC3E}">
        <p14:creationId xmlns:p14="http://schemas.microsoft.com/office/powerpoint/2010/main" val="978055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EBEC-16D8-4267-A814-CD3A7301F3A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7A7053-FE4E-4B20-87BA-BDF8745C81B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EB5F42E-AA1F-486A-976C-CD1EFDECDA38}"/>
              </a:ext>
            </a:extLst>
          </p:cNvPr>
          <p:cNvPicPr>
            <a:picLocks noChangeAspect="1"/>
          </p:cNvPicPr>
          <p:nvPr/>
        </p:nvPicPr>
        <p:blipFill>
          <a:blip r:embed="rId3"/>
          <a:stretch>
            <a:fillRect/>
          </a:stretch>
        </p:blipFill>
        <p:spPr>
          <a:xfrm>
            <a:off x="46079" y="190776"/>
            <a:ext cx="12099842" cy="6574142"/>
          </a:xfrm>
          <a:prstGeom prst="rect">
            <a:avLst/>
          </a:prstGeom>
        </p:spPr>
      </p:pic>
    </p:spTree>
    <p:extLst>
      <p:ext uri="{BB962C8B-B14F-4D97-AF65-F5344CB8AC3E}">
        <p14:creationId xmlns:p14="http://schemas.microsoft.com/office/powerpoint/2010/main" val="842260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31"/>
          <p:cNvPicPr preferRelativeResize="0"/>
          <p:nvPr/>
        </p:nvPicPr>
        <p:blipFill>
          <a:blip r:embed="rId3">
            <a:alphaModFix/>
          </a:blip>
          <a:stretch>
            <a:fillRect/>
          </a:stretch>
        </p:blipFill>
        <p:spPr>
          <a:xfrm>
            <a:off x="123568" y="234779"/>
            <a:ext cx="11720877" cy="6623222"/>
          </a:xfrm>
          <a:prstGeom prst="rect">
            <a:avLst/>
          </a:prstGeom>
          <a:noFill/>
          <a:ln>
            <a:noFill/>
          </a:ln>
        </p:spPr>
      </p:pic>
      <p:sp>
        <p:nvSpPr>
          <p:cNvPr id="2" name="TextBox 1">
            <a:extLst>
              <a:ext uri="{FF2B5EF4-FFF2-40B4-BE49-F238E27FC236}">
                <a16:creationId xmlns:a16="http://schemas.microsoft.com/office/drawing/2014/main" id="{161BB412-853D-4B40-8120-D2F14C2F687D}"/>
              </a:ext>
            </a:extLst>
          </p:cNvPr>
          <p:cNvSpPr txBox="1"/>
          <p:nvPr/>
        </p:nvSpPr>
        <p:spPr>
          <a:xfrm>
            <a:off x="8526162" y="234779"/>
            <a:ext cx="3318283" cy="6032421"/>
          </a:xfrm>
          <a:prstGeom prst="rect">
            <a:avLst/>
          </a:prstGeom>
          <a:solidFill>
            <a:schemeClr val="tx1"/>
          </a:solidFill>
        </p:spPr>
        <p:txBody>
          <a:bodyPr wrap="square" rtlCol="0">
            <a:spAutoFit/>
          </a:bodyPr>
          <a:lstStyle/>
          <a:p>
            <a:r>
              <a:rPr lang="en-US" sz="2000" dirty="0">
                <a:solidFill>
                  <a:schemeClr val="bg1"/>
                </a:solidFill>
              </a:rPr>
              <a:t>Conclusions</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sz="1600" dirty="0">
                <a:solidFill>
                  <a:schemeClr val="bg1"/>
                </a:solidFill>
              </a:rPr>
              <a:t>Personality test was able to separate users into distinct groups</a:t>
            </a:r>
          </a:p>
          <a:p>
            <a:pPr marL="285750" indent="-285750">
              <a:buFont typeface="Arial" panose="020B0604020202020204" pitchFamily="34" charset="0"/>
              <a:buChar char="•"/>
            </a:pPr>
            <a:r>
              <a:rPr lang="en-US" sz="1600" dirty="0">
                <a:solidFill>
                  <a:schemeClr val="bg1"/>
                </a:solidFill>
              </a:rPr>
              <a:t>Assigned metric and condition cannot explain variability in user satisfaction</a:t>
            </a:r>
          </a:p>
          <a:p>
            <a:pPr marL="285750" indent="-285750">
              <a:buFont typeface="Arial" panose="020B0604020202020204" pitchFamily="34" charset="0"/>
              <a:buChar char="•"/>
            </a:pPr>
            <a:r>
              <a:rPr lang="en-US" sz="1600" dirty="0">
                <a:solidFill>
                  <a:schemeClr val="bg1"/>
                </a:solidFill>
              </a:rPr>
              <a:t>None of the generated models could accurately predict user ratings</a:t>
            </a:r>
          </a:p>
          <a:p>
            <a:pPr marL="285750" indent="-285750">
              <a:buFont typeface="Arial" panose="020B0604020202020204" pitchFamily="34" charset="0"/>
              <a:buChar char="•"/>
            </a:pPr>
            <a:r>
              <a:rPr lang="en-US" sz="1600" dirty="0">
                <a:solidFill>
                  <a:schemeClr val="bg1"/>
                </a:solidFill>
              </a:rPr>
              <a:t>Original researchers were able to predict user ratings within 0.5 points</a:t>
            </a: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endParaRPr lang="en-US" sz="1600" dirty="0">
              <a:solidFill>
                <a:schemeClr val="bg1"/>
              </a:solidFill>
            </a:endParaRPr>
          </a:p>
          <a:p>
            <a:endParaRPr lang="en-US" sz="1600" dirty="0">
              <a:solidFill>
                <a:schemeClr val="bg1"/>
              </a:solidFill>
            </a:endParaRPr>
          </a:p>
          <a:p>
            <a:pPr marL="285750" indent="-285750">
              <a:buFont typeface="Arial" panose="020B0604020202020204" pitchFamily="34" charset="0"/>
              <a:buChar char="•"/>
            </a:pPr>
            <a:endParaRPr lang="en-US" sz="1600"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Tree>
    <p:extLst>
      <p:ext uri="{BB962C8B-B14F-4D97-AF65-F5344CB8AC3E}">
        <p14:creationId xmlns:p14="http://schemas.microsoft.com/office/powerpoint/2010/main" val="3701725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32"/>
          <p:cNvPicPr preferRelativeResize="0"/>
          <p:nvPr/>
        </p:nvPicPr>
        <p:blipFill rotWithShape="1">
          <a:blip r:embed="rId3">
            <a:alphaModFix/>
          </a:blip>
          <a:srcRect l="38725"/>
          <a:stretch/>
        </p:blipFill>
        <p:spPr>
          <a:xfrm>
            <a:off x="641180" y="643467"/>
            <a:ext cx="5129784" cy="5571067"/>
          </a:xfrm>
          <a:prstGeom prst="rect">
            <a:avLst/>
          </a:prstGeom>
          <a:noFill/>
          <a:ln>
            <a:noFill/>
          </a:ln>
        </p:spPr>
      </p:pic>
      <p:grpSp>
        <p:nvGrpSpPr>
          <p:cNvPr id="207" name="Google Shape;207;p32"/>
          <p:cNvGrpSpPr/>
          <p:nvPr/>
        </p:nvGrpSpPr>
        <p:grpSpPr>
          <a:xfrm>
            <a:off x="7268175" y="1208561"/>
            <a:ext cx="3771300" cy="3350903"/>
            <a:chOff x="7161133" y="1219446"/>
            <a:chExt cx="3771301" cy="2395804"/>
          </a:xfrm>
        </p:grpSpPr>
        <p:sp>
          <p:nvSpPr>
            <p:cNvPr id="208" name="Google Shape;208;p32"/>
            <p:cNvSpPr txBox="1"/>
            <p:nvPr/>
          </p:nvSpPr>
          <p:spPr>
            <a:xfrm>
              <a:off x="7161133" y="1219446"/>
              <a:ext cx="2018511" cy="523220"/>
            </a:xfrm>
            <a:prstGeom prst="rect">
              <a:avLst/>
            </a:prstGeom>
            <a:noFill/>
            <a:ln>
              <a:noFill/>
            </a:ln>
          </p:spPr>
          <p:txBody>
            <a:bodyPr spcFirstLastPara="1" wrap="square" lIns="91433" tIns="45700" rIns="91433" bIns="45700" anchor="t" anchorCtr="0">
              <a:noAutofit/>
            </a:bodyPr>
            <a:lstStyle/>
            <a:p>
              <a:r>
                <a:rPr lang="en" sz="2800" b="1">
                  <a:solidFill>
                    <a:srgbClr val="A71F8D"/>
                  </a:solidFill>
                  <a:latin typeface="Rockwell"/>
                  <a:ea typeface="Rockwell"/>
                  <a:cs typeface="Rockwell"/>
                  <a:sym typeface="Rockwell"/>
                </a:rPr>
                <a:t>Openness</a:t>
              </a:r>
              <a:endParaRPr sz="2000" b="1">
                <a:solidFill>
                  <a:srgbClr val="A71F8D"/>
                </a:solidFill>
                <a:latin typeface="Rockwell"/>
                <a:ea typeface="Rockwell"/>
                <a:cs typeface="Rockwell"/>
                <a:sym typeface="Rockwell"/>
              </a:endParaRPr>
            </a:p>
          </p:txBody>
        </p:sp>
        <p:sp>
          <p:nvSpPr>
            <p:cNvPr id="209" name="Google Shape;209;p32"/>
            <p:cNvSpPr txBox="1"/>
            <p:nvPr/>
          </p:nvSpPr>
          <p:spPr>
            <a:xfrm>
              <a:off x="7161133" y="2638360"/>
              <a:ext cx="3771301" cy="523220"/>
            </a:xfrm>
            <a:prstGeom prst="rect">
              <a:avLst/>
            </a:prstGeom>
            <a:noFill/>
            <a:ln>
              <a:noFill/>
            </a:ln>
          </p:spPr>
          <p:txBody>
            <a:bodyPr spcFirstLastPara="1" wrap="square" lIns="91433" tIns="45700" rIns="91433" bIns="45700" anchor="t" anchorCtr="0">
              <a:noAutofit/>
            </a:bodyPr>
            <a:lstStyle/>
            <a:p>
              <a:r>
                <a:rPr lang="en" sz="2800" b="1" dirty="0">
                  <a:solidFill>
                    <a:srgbClr val="7030A0"/>
                  </a:solidFill>
                  <a:latin typeface="Rockwell"/>
                  <a:ea typeface="Rockwell"/>
                  <a:cs typeface="Rockwell"/>
                  <a:sym typeface="Rockwell"/>
                </a:rPr>
                <a:t>Emotional Stability</a:t>
              </a:r>
              <a:endParaRPr sz="1467" dirty="0"/>
            </a:p>
          </p:txBody>
        </p:sp>
        <p:sp>
          <p:nvSpPr>
            <p:cNvPr id="210" name="Google Shape;210;p32"/>
            <p:cNvSpPr txBox="1"/>
            <p:nvPr/>
          </p:nvSpPr>
          <p:spPr>
            <a:xfrm>
              <a:off x="7161133" y="1721141"/>
              <a:ext cx="2472724" cy="523220"/>
            </a:xfrm>
            <a:prstGeom prst="rect">
              <a:avLst/>
            </a:prstGeom>
            <a:noFill/>
            <a:ln>
              <a:noFill/>
            </a:ln>
          </p:spPr>
          <p:txBody>
            <a:bodyPr spcFirstLastPara="1" wrap="square" lIns="91433" tIns="45700" rIns="91433" bIns="45700" anchor="t" anchorCtr="0">
              <a:noAutofit/>
            </a:bodyPr>
            <a:lstStyle/>
            <a:p>
              <a:r>
                <a:rPr lang="en" sz="2800" b="1">
                  <a:solidFill>
                    <a:srgbClr val="C86922"/>
                  </a:solidFill>
                  <a:latin typeface="Rockwell"/>
                  <a:ea typeface="Rockwell"/>
                  <a:cs typeface="Rockwell"/>
                  <a:sym typeface="Rockwell"/>
                </a:rPr>
                <a:t>Extraversion</a:t>
              </a:r>
              <a:endParaRPr sz="1467"/>
            </a:p>
          </p:txBody>
        </p:sp>
        <p:sp>
          <p:nvSpPr>
            <p:cNvPr id="211" name="Google Shape;211;p32"/>
            <p:cNvSpPr txBox="1"/>
            <p:nvPr/>
          </p:nvSpPr>
          <p:spPr>
            <a:xfrm>
              <a:off x="7161133" y="3092030"/>
              <a:ext cx="2821067" cy="523220"/>
            </a:xfrm>
            <a:prstGeom prst="rect">
              <a:avLst/>
            </a:prstGeom>
            <a:noFill/>
            <a:ln>
              <a:noFill/>
            </a:ln>
          </p:spPr>
          <p:txBody>
            <a:bodyPr spcFirstLastPara="1" wrap="square" lIns="91433" tIns="45700" rIns="91433" bIns="45700" anchor="t" anchorCtr="0">
              <a:noAutofit/>
            </a:bodyPr>
            <a:lstStyle/>
            <a:p>
              <a:r>
                <a:rPr lang="en" sz="2800" b="1" dirty="0">
                  <a:solidFill>
                    <a:srgbClr val="634545"/>
                  </a:solidFill>
                  <a:latin typeface="Rockwell"/>
                  <a:ea typeface="Rockwell"/>
                  <a:cs typeface="Rockwell"/>
                  <a:sym typeface="Rockwell"/>
                </a:rPr>
                <a:t>Agreeableness</a:t>
              </a:r>
              <a:endParaRPr sz="2400" b="1" dirty="0">
                <a:solidFill>
                  <a:srgbClr val="634545"/>
                </a:solidFill>
                <a:latin typeface="Rockwell"/>
                <a:ea typeface="Rockwell"/>
                <a:cs typeface="Rockwell"/>
                <a:sym typeface="Rockwell"/>
              </a:endParaRPr>
            </a:p>
          </p:txBody>
        </p:sp>
        <p:sp>
          <p:nvSpPr>
            <p:cNvPr id="212" name="Google Shape;212;p32"/>
            <p:cNvSpPr txBox="1"/>
            <p:nvPr/>
          </p:nvSpPr>
          <p:spPr>
            <a:xfrm>
              <a:off x="7161133" y="2158190"/>
              <a:ext cx="3685577" cy="523220"/>
            </a:xfrm>
            <a:prstGeom prst="rect">
              <a:avLst/>
            </a:prstGeom>
            <a:noFill/>
            <a:ln>
              <a:noFill/>
            </a:ln>
          </p:spPr>
          <p:txBody>
            <a:bodyPr spcFirstLastPara="1" wrap="square" lIns="91433" tIns="45700" rIns="91433" bIns="45700" anchor="t" anchorCtr="0">
              <a:noAutofit/>
            </a:bodyPr>
            <a:lstStyle/>
            <a:p>
              <a:r>
                <a:rPr lang="en" sz="2800" b="1" dirty="0">
                  <a:solidFill>
                    <a:srgbClr val="6D6262"/>
                  </a:solidFill>
                  <a:latin typeface="Rockwell"/>
                  <a:ea typeface="Rockwell"/>
                  <a:cs typeface="Rockwell"/>
                  <a:sym typeface="Rockwell"/>
                </a:rPr>
                <a:t>Conscientiousness</a:t>
              </a:r>
              <a:endParaRPr sz="2400" b="1" dirty="0">
                <a:solidFill>
                  <a:srgbClr val="6D6262"/>
                </a:solidFill>
                <a:latin typeface="Rockwell"/>
                <a:ea typeface="Rockwell"/>
                <a:cs typeface="Rockwell"/>
                <a:sym typeface="Rockwell"/>
              </a:endParaRPr>
            </a:p>
          </p:txBody>
        </p:sp>
      </p:grpSp>
      <p:grpSp>
        <p:nvGrpSpPr>
          <p:cNvPr id="213" name="Google Shape;213;p32"/>
          <p:cNvGrpSpPr/>
          <p:nvPr/>
        </p:nvGrpSpPr>
        <p:grpSpPr>
          <a:xfrm>
            <a:off x="7833860" y="4686300"/>
            <a:ext cx="1689696" cy="1715237"/>
            <a:chOff x="7725604" y="3481214"/>
            <a:chExt cx="1689696" cy="1715237"/>
          </a:xfrm>
        </p:grpSpPr>
        <p:pic>
          <p:nvPicPr>
            <p:cNvPr id="214" name="Google Shape;214;p32" descr="Ruler with solid fill"/>
            <p:cNvPicPr preferRelativeResize="0"/>
            <p:nvPr/>
          </p:nvPicPr>
          <p:blipFill rotWithShape="1">
            <a:blip r:embed="rId4">
              <a:alphaModFix/>
            </a:blip>
            <a:srcRect/>
            <a:stretch/>
          </p:blipFill>
          <p:spPr>
            <a:xfrm>
              <a:off x="8047337" y="3880568"/>
              <a:ext cx="914400" cy="914400"/>
            </a:xfrm>
            <a:prstGeom prst="rect">
              <a:avLst/>
            </a:prstGeom>
            <a:noFill/>
            <a:ln>
              <a:noFill/>
            </a:ln>
          </p:spPr>
        </p:pic>
        <p:sp>
          <p:nvSpPr>
            <p:cNvPr id="215" name="Google Shape;215;p32"/>
            <p:cNvSpPr txBox="1"/>
            <p:nvPr/>
          </p:nvSpPr>
          <p:spPr>
            <a:xfrm>
              <a:off x="7725604" y="4611676"/>
              <a:ext cx="497261" cy="584775"/>
            </a:xfrm>
            <a:prstGeom prst="rect">
              <a:avLst/>
            </a:prstGeom>
            <a:noFill/>
            <a:ln>
              <a:noFill/>
            </a:ln>
          </p:spPr>
          <p:txBody>
            <a:bodyPr spcFirstLastPara="1" wrap="square" lIns="91433" tIns="45700" rIns="91433" bIns="45700" anchor="t" anchorCtr="0">
              <a:noAutofit/>
            </a:bodyPr>
            <a:lstStyle/>
            <a:p>
              <a:r>
                <a:rPr lang="en" sz="3200" b="1">
                  <a:solidFill>
                    <a:srgbClr val="A71F8D"/>
                  </a:solidFill>
                  <a:latin typeface="Rockwell"/>
                  <a:ea typeface="Rockwell"/>
                  <a:cs typeface="Rockwell"/>
                  <a:sym typeface="Rockwell"/>
                </a:rPr>
                <a:t>1</a:t>
              </a:r>
              <a:endParaRPr sz="1467"/>
            </a:p>
          </p:txBody>
        </p:sp>
        <p:sp>
          <p:nvSpPr>
            <p:cNvPr id="216" name="Google Shape;216;p32"/>
            <p:cNvSpPr txBox="1"/>
            <p:nvPr/>
          </p:nvSpPr>
          <p:spPr>
            <a:xfrm>
              <a:off x="8918039" y="3481214"/>
              <a:ext cx="497261" cy="584775"/>
            </a:xfrm>
            <a:prstGeom prst="rect">
              <a:avLst/>
            </a:prstGeom>
            <a:noFill/>
            <a:ln>
              <a:noFill/>
            </a:ln>
          </p:spPr>
          <p:txBody>
            <a:bodyPr spcFirstLastPara="1" wrap="square" lIns="91433" tIns="45700" rIns="91433" bIns="45700" anchor="t" anchorCtr="0">
              <a:noAutofit/>
            </a:bodyPr>
            <a:lstStyle/>
            <a:p>
              <a:r>
                <a:rPr lang="en" sz="3200" b="1">
                  <a:solidFill>
                    <a:srgbClr val="A71F8D"/>
                  </a:solidFill>
                  <a:latin typeface="Rockwell"/>
                  <a:ea typeface="Rockwell"/>
                  <a:cs typeface="Rockwell"/>
                  <a:sym typeface="Rockwell"/>
                </a:rPr>
                <a:t>7</a:t>
              </a:r>
              <a:endParaRPr sz="1467"/>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grpSp>
        <p:nvGrpSpPr>
          <p:cNvPr id="221" name="Google Shape;221;p33"/>
          <p:cNvGrpSpPr/>
          <p:nvPr/>
        </p:nvGrpSpPr>
        <p:grpSpPr>
          <a:xfrm>
            <a:off x="492899" y="370116"/>
            <a:ext cx="5124131" cy="6406021"/>
            <a:chOff x="492899" y="141515"/>
            <a:chExt cx="5249774" cy="6569306"/>
          </a:xfrm>
        </p:grpSpPr>
        <p:pic>
          <p:nvPicPr>
            <p:cNvPr id="222" name="Google Shape;222;p33"/>
            <p:cNvPicPr preferRelativeResize="0"/>
            <p:nvPr/>
          </p:nvPicPr>
          <p:blipFill rotWithShape="1">
            <a:blip r:embed="rId3">
              <a:alphaModFix/>
            </a:blip>
            <a:srcRect t="-86" r="23808"/>
            <a:stretch/>
          </p:blipFill>
          <p:spPr>
            <a:xfrm>
              <a:off x="492899" y="141515"/>
              <a:ext cx="3926701" cy="6569306"/>
            </a:xfrm>
            <a:prstGeom prst="rect">
              <a:avLst/>
            </a:prstGeom>
            <a:noFill/>
            <a:ln>
              <a:noFill/>
            </a:ln>
          </p:spPr>
        </p:pic>
        <p:pic>
          <p:nvPicPr>
            <p:cNvPr id="223" name="Google Shape;223;p33"/>
            <p:cNvPicPr preferRelativeResize="0"/>
            <p:nvPr/>
          </p:nvPicPr>
          <p:blipFill rotWithShape="1">
            <a:blip r:embed="rId4">
              <a:alphaModFix/>
            </a:blip>
            <a:srcRect/>
            <a:stretch/>
          </p:blipFill>
          <p:spPr>
            <a:xfrm>
              <a:off x="4316641" y="4673285"/>
              <a:ext cx="1426031" cy="912586"/>
            </a:xfrm>
            <a:prstGeom prst="rect">
              <a:avLst/>
            </a:prstGeom>
            <a:noFill/>
            <a:ln>
              <a:noFill/>
            </a:ln>
          </p:spPr>
        </p:pic>
        <p:pic>
          <p:nvPicPr>
            <p:cNvPr id="224" name="Google Shape;224;p33"/>
            <p:cNvPicPr preferRelativeResize="0"/>
            <p:nvPr/>
          </p:nvPicPr>
          <p:blipFill rotWithShape="1">
            <a:blip r:embed="rId5">
              <a:alphaModFix/>
            </a:blip>
            <a:srcRect/>
            <a:stretch/>
          </p:blipFill>
          <p:spPr>
            <a:xfrm>
              <a:off x="4316642" y="295859"/>
              <a:ext cx="1426031" cy="912586"/>
            </a:xfrm>
            <a:prstGeom prst="rect">
              <a:avLst/>
            </a:prstGeom>
            <a:noFill/>
            <a:ln>
              <a:noFill/>
            </a:ln>
          </p:spPr>
        </p:pic>
        <p:pic>
          <p:nvPicPr>
            <p:cNvPr id="225" name="Google Shape;225;p33"/>
            <p:cNvPicPr preferRelativeResize="0"/>
            <p:nvPr/>
          </p:nvPicPr>
          <p:blipFill rotWithShape="1">
            <a:blip r:embed="rId6">
              <a:alphaModFix/>
            </a:blip>
            <a:srcRect/>
            <a:stretch/>
          </p:blipFill>
          <p:spPr>
            <a:xfrm>
              <a:off x="4316640" y="2484571"/>
              <a:ext cx="1426031" cy="912586"/>
            </a:xfrm>
            <a:prstGeom prst="rect">
              <a:avLst/>
            </a:prstGeom>
            <a:noFill/>
            <a:ln>
              <a:noFill/>
            </a:ln>
          </p:spPr>
        </p:pic>
      </p:grpSp>
      <p:grpSp>
        <p:nvGrpSpPr>
          <p:cNvPr id="226" name="Google Shape;226;p33"/>
          <p:cNvGrpSpPr/>
          <p:nvPr/>
        </p:nvGrpSpPr>
        <p:grpSpPr>
          <a:xfrm>
            <a:off x="5955035" y="381001"/>
            <a:ext cx="5418592" cy="6375184"/>
            <a:chOff x="5955035" y="115431"/>
            <a:chExt cx="5277663" cy="6563641"/>
          </a:xfrm>
        </p:grpSpPr>
        <p:pic>
          <p:nvPicPr>
            <p:cNvPr id="227" name="Google Shape;227;p33"/>
            <p:cNvPicPr preferRelativeResize="0"/>
            <p:nvPr/>
          </p:nvPicPr>
          <p:blipFill rotWithShape="1">
            <a:blip r:embed="rId7">
              <a:alphaModFix/>
            </a:blip>
            <a:srcRect r="24442"/>
            <a:stretch/>
          </p:blipFill>
          <p:spPr>
            <a:xfrm>
              <a:off x="5955035" y="115431"/>
              <a:ext cx="3894043" cy="6563641"/>
            </a:xfrm>
            <a:prstGeom prst="rect">
              <a:avLst/>
            </a:prstGeom>
            <a:noFill/>
            <a:ln>
              <a:noFill/>
            </a:ln>
          </p:spPr>
        </p:pic>
        <p:pic>
          <p:nvPicPr>
            <p:cNvPr id="228" name="Google Shape;228;p33"/>
            <p:cNvPicPr preferRelativeResize="0"/>
            <p:nvPr/>
          </p:nvPicPr>
          <p:blipFill rotWithShape="1">
            <a:blip r:embed="rId7">
              <a:alphaModFix/>
            </a:blip>
            <a:srcRect l="75980" t="12683" b="68243"/>
            <a:stretch/>
          </p:blipFill>
          <p:spPr>
            <a:xfrm>
              <a:off x="9817269" y="5066698"/>
              <a:ext cx="1237929" cy="1251858"/>
            </a:xfrm>
            <a:prstGeom prst="rect">
              <a:avLst/>
            </a:prstGeom>
            <a:noFill/>
            <a:ln>
              <a:noFill/>
            </a:ln>
          </p:spPr>
        </p:pic>
        <p:pic>
          <p:nvPicPr>
            <p:cNvPr id="229" name="Google Shape;229;p33"/>
            <p:cNvPicPr preferRelativeResize="0"/>
            <p:nvPr/>
          </p:nvPicPr>
          <p:blipFill rotWithShape="1">
            <a:blip r:embed="rId8">
              <a:alphaModFix/>
            </a:blip>
            <a:srcRect/>
            <a:stretch/>
          </p:blipFill>
          <p:spPr>
            <a:xfrm>
              <a:off x="9784985" y="257383"/>
              <a:ext cx="1426031" cy="912586"/>
            </a:xfrm>
            <a:prstGeom prst="rect">
              <a:avLst/>
            </a:prstGeom>
            <a:noFill/>
            <a:ln>
              <a:noFill/>
            </a:ln>
          </p:spPr>
        </p:pic>
        <p:pic>
          <p:nvPicPr>
            <p:cNvPr id="230" name="Google Shape;230;p33"/>
            <p:cNvPicPr preferRelativeResize="0"/>
            <p:nvPr/>
          </p:nvPicPr>
          <p:blipFill rotWithShape="1">
            <a:blip r:embed="rId9">
              <a:alphaModFix/>
            </a:blip>
            <a:srcRect/>
            <a:stretch/>
          </p:blipFill>
          <p:spPr>
            <a:xfrm>
              <a:off x="9806667" y="3504623"/>
              <a:ext cx="1426031" cy="912586"/>
            </a:xfrm>
            <a:prstGeom prst="rect">
              <a:avLst/>
            </a:prstGeom>
            <a:noFill/>
            <a:ln>
              <a:noFill/>
            </a:ln>
          </p:spPr>
        </p:pic>
      </p:grpSp>
      <p:sp>
        <p:nvSpPr>
          <p:cNvPr id="231" name="Google Shape;231;p33"/>
          <p:cNvSpPr txBox="1"/>
          <p:nvPr/>
        </p:nvSpPr>
        <p:spPr>
          <a:xfrm>
            <a:off x="4243907" y="43571"/>
            <a:ext cx="3704187" cy="707887"/>
          </a:xfrm>
          <a:prstGeom prst="rect">
            <a:avLst/>
          </a:prstGeom>
          <a:noFill/>
          <a:ln>
            <a:noFill/>
          </a:ln>
        </p:spPr>
        <p:txBody>
          <a:bodyPr spcFirstLastPara="1" wrap="square" lIns="91433" tIns="45700" rIns="91433" bIns="45700" anchor="t" anchorCtr="0">
            <a:noAutofit/>
          </a:bodyPr>
          <a:lstStyle/>
          <a:p>
            <a:pPr algn="ctr"/>
            <a:r>
              <a:rPr lang="en" sz="2000" b="1">
                <a:solidFill>
                  <a:srgbClr val="000000"/>
                </a:solidFill>
                <a:latin typeface="Calibri"/>
                <a:ea typeface="Calibri"/>
                <a:cs typeface="Calibri"/>
                <a:sym typeface="Calibri"/>
              </a:rPr>
              <a:t>Personality Traits Across Users </a:t>
            </a:r>
            <a:br>
              <a:rPr lang="en" sz="2000" b="1">
                <a:solidFill>
                  <a:schemeClr val="dk1"/>
                </a:solidFill>
                <a:latin typeface="Rockwell"/>
                <a:ea typeface="Rockwell"/>
                <a:cs typeface="Rockwell"/>
                <a:sym typeface="Rockwell"/>
              </a:rPr>
            </a:br>
            <a:endParaRPr sz="2000" b="1">
              <a:solidFill>
                <a:schemeClr val="dk1"/>
              </a:solidFill>
              <a:latin typeface="Rockwell"/>
              <a:ea typeface="Rockwell"/>
              <a:cs typeface="Rockwell"/>
              <a:sym typeface="Rockwe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AA4BA5-4C35-4729-AE97-87502E06E214}"/>
              </a:ext>
            </a:extLst>
          </p:cNvPr>
          <p:cNvPicPr>
            <a:picLocks noChangeAspect="1"/>
          </p:cNvPicPr>
          <p:nvPr/>
        </p:nvPicPr>
        <p:blipFill>
          <a:blip r:embed="rId3"/>
          <a:stretch>
            <a:fillRect/>
          </a:stretch>
        </p:blipFill>
        <p:spPr>
          <a:xfrm>
            <a:off x="0" y="2129"/>
            <a:ext cx="6106952" cy="3426872"/>
          </a:xfrm>
          <a:prstGeom prst="rect">
            <a:avLst/>
          </a:prstGeom>
        </p:spPr>
      </p:pic>
      <p:pic>
        <p:nvPicPr>
          <p:cNvPr id="7" name="Picture 6">
            <a:extLst>
              <a:ext uri="{FF2B5EF4-FFF2-40B4-BE49-F238E27FC236}">
                <a16:creationId xmlns:a16="http://schemas.microsoft.com/office/drawing/2014/main" id="{8DF96DF9-1B06-4C1A-BABA-4D16221FBA10}"/>
              </a:ext>
            </a:extLst>
          </p:cNvPr>
          <p:cNvPicPr>
            <a:picLocks noChangeAspect="1"/>
          </p:cNvPicPr>
          <p:nvPr/>
        </p:nvPicPr>
        <p:blipFill>
          <a:blip r:embed="rId4"/>
          <a:stretch>
            <a:fillRect/>
          </a:stretch>
        </p:blipFill>
        <p:spPr>
          <a:xfrm>
            <a:off x="6167181" y="66833"/>
            <a:ext cx="5935387" cy="3427874"/>
          </a:xfrm>
          <a:prstGeom prst="rect">
            <a:avLst/>
          </a:prstGeom>
        </p:spPr>
      </p:pic>
      <p:pic>
        <p:nvPicPr>
          <p:cNvPr id="9" name="Picture 8">
            <a:extLst>
              <a:ext uri="{FF2B5EF4-FFF2-40B4-BE49-F238E27FC236}">
                <a16:creationId xmlns:a16="http://schemas.microsoft.com/office/drawing/2014/main" id="{9A2308FA-4F42-4C90-A296-0E8AB1FA4423}"/>
              </a:ext>
            </a:extLst>
          </p:cNvPr>
          <p:cNvPicPr>
            <a:picLocks noChangeAspect="1"/>
          </p:cNvPicPr>
          <p:nvPr/>
        </p:nvPicPr>
        <p:blipFill>
          <a:blip r:embed="rId5"/>
          <a:stretch>
            <a:fillRect/>
          </a:stretch>
        </p:blipFill>
        <p:spPr>
          <a:xfrm>
            <a:off x="62056" y="3560412"/>
            <a:ext cx="6033944" cy="3126807"/>
          </a:xfrm>
          <a:prstGeom prst="rect">
            <a:avLst/>
          </a:prstGeom>
        </p:spPr>
      </p:pic>
      <p:pic>
        <p:nvPicPr>
          <p:cNvPr id="11" name="Picture 10">
            <a:extLst>
              <a:ext uri="{FF2B5EF4-FFF2-40B4-BE49-F238E27FC236}">
                <a16:creationId xmlns:a16="http://schemas.microsoft.com/office/drawing/2014/main" id="{404ADAF1-812D-4C2E-A3A4-0ADAADADCD6D}"/>
              </a:ext>
            </a:extLst>
          </p:cNvPr>
          <p:cNvPicPr>
            <a:picLocks noChangeAspect="1"/>
          </p:cNvPicPr>
          <p:nvPr/>
        </p:nvPicPr>
        <p:blipFill>
          <a:blip r:embed="rId6"/>
          <a:stretch>
            <a:fillRect/>
          </a:stretch>
        </p:blipFill>
        <p:spPr>
          <a:xfrm>
            <a:off x="6096000" y="3560412"/>
            <a:ext cx="6006568" cy="3090218"/>
          </a:xfrm>
          <a:prstGeom prst="rect">
            <a:avLst/>
          </a:prstGeom>
        </p:spPr>
      </p:pic>
    </p:spTree>
    <p:extLst>
      <p:ext uri="{BB962C8B-B14F-4D97-AF65-F5344CB8AC3E}">
        <p14:creationId xmlns:p14="http://schemas.microsoft.com/office/powerpoint/2010/main" val="3762815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C9E49B-EBE4-4172-A02F-1AAD95C8620B}"/>
              </a:ext>
            </a:extLst>
          </p:cNvPr>
          <p:cNvPicPr>
            <a:picLocks noChangeAspect="1"/>
          </p:cNvPicPr>
          <p:nvPr/>
        </p:nvPicPr>
        <p:blipFill>
          <a:blip r:embed="rId2"/>
          <a:stretch>
            <a:fillRect/>
          </a:stretch>
        </p:blipFill>
        <p:spPr>
          <a:xfrm>
            <a:off x="2751203" y="1535953"/>
            <a:ext cx="9108619" cy="5138820"/>
          </a:xfrm>
          <a:prstGeom prst="rect">
            <a:avLst/>
          </a:prstGeom>
        </p:spPr>
      </p:pic>
      <p:sp>
        <p:nvSpPr>
          <p:cNvPr id="7" name="Content Placeholder 6">
            <a:extLst>
              <a:ext uri="{FF2B5EF4-FFF2-40B4-BE49-F238E27FC236}">
                <a16:creationId xmlns:a16="http://schemas.microsoft.com/office/drawing/2014/main" id="{DCBC6C94-21A9-4FBB-8816-18F92C00A0FE}"/>
              </a:ext>
            </a:extLst>
          </p:cNvPr>
          <p:cNvSpPr>
            <a:spLocks noGrp="1"/>
          </p:cNvSpPr>
          <p:nvPr>
            <p:ph idx="1"/>
          </p:nvPr>
        </p:nvSpPr>
        <p:spPr>
          <a:xfrm>
            <a:off x="119447" y="256247"/>
            <a:ext cx="11923141" cy="955904"/>
          </a:xfrm>
        </p:spPr>
        <p:txBody>
          <a:bodyPr>
            <a:normAutofit fontScale="92500" lnSpcReduction="20000"/>
          </a:bodyPr>
          <a:lstStyle/>
          <a:p>
            <a:r>
              <a:rPr lang="en-US" sz="2000" dirty="0"/>
              <a:t>For this extraversion diagram, the distribution also focus on the medium class(Score 3-5), but second portion is low class(Score less than3). Overall, Majority portion of users was Medium class. It reveals no matter what type of personality you are; </a:t>
            </a:r>
            <a:r>
              <a:rPr lang="en" sz="2000" dirty="0"/>
              <a:t>the predicted rate is similar the actual rate in this dataset. The type of personality doesn’t have huge effect on actual rate and predicted rate.</a:t>
            </a:r>
            <a:endParaRPr lang="en-US" sz="2000" dirty="0"/>
          </a:p>
        </p:txBody>
      </p:sp>
    </p:spTree>
    <p:extLst>
      <p:ext uri="{BB962C8B-B14F-4D97-AF65-F5344CB8AC3E}">
        <p14:creationId xmlns:p14="http://schemas.microsoft.com/office/powerpoint/2010/main" val="3563079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D24B3-13FD-0041-97FF-255801DF71D3}"/>
              </a:ext>
            </a:extLst>
          </p:cNvPr>
          <p:cNvSpPr>
            <a:spLocks noGrp="1"/>
          </p:cNvSpPr>
          <p:nvPr>
            <p:ph type="title"/>
          </p:nvPr>
        </p:nvSpPr>
        <p:spPr>
          <a:xfrm>
            <a:off x="838200" y="365125"/>
            <a:ext cx="10515600" cy="827571"/>
          </a:xfrm>
        </p:spPr>
        <p:txBody>
          <a:bodyPr>
            <a:normAutofit/>
          </a:bodyPr>
          <a:lstStyle/>
          <a:p>
            <a:pPr algn="ctr"/>
            <a:r>
              <a:rPr lang="en-US" sz="2400" dirty="0"/>
              <a:t>Users with High Ratings</a:t>
            </a:r>
          </a:p>
        </p:txBody>
      </p:sp>
      <p:sp>
        <p:nvSpPr>
          <p:cNvPr id="3" name="Content Placeholder 2">
            <a:extLst>
              <a:ext uri="{FF2B5EF4-FFF2-40B4-BE49-F238E27FC236}">
                <a16:creationId xmlns:a16="http://schemas.microsoft.com/office/drawing/2014/main" id="{FB12053B-0C45-3A4A-90BC-36C021B4201B}"/>
              </a:ext>
            </a:extLst>
          </p:cNvPr>
          <p:cNvSpPr>
            <a:spLocks noGrp="1"/>
          </p:cNvSpPr>
          <p:nvPr>
            <p:ph idx="1"/>
          </p:nvPr>
        </p:nvSpPr>
        <p:spPr>
          <a:xfrm>
            <a:off x="838200" y="1192696"/>
            <a:ext cx="10515600" cy="4984267"/>
          </a:xfrm>
        </p:spPr>
        <p:txBody>
          <a:bodyPr>
            <a:normAutofit/>
          </a:bodyPr>
          <a:lstStyle/>
          <a:p>
            <a:r>
              <a:rPr lang="en-US" sz="1800" dirty="0"/>
              <a:t>Average ratings uniform throughout personality trait distributions</a:t>
            </a:r>
          </a:p>
          <a:p>
            <a:r>
              <a:rPr lang="en-US" sz="1800" dirty="0"/>
              <a:t>Personality cannot be used to predict high/low ratings</a:t>
            </a:r>
          </a:p>
          <a:p>
            <a:endParaRPr lang="en-US" sz="1800" dirty="0"/>
          </a:p>
        </p:txBody>
      </p:sp>
      <p:pic>
        <p:nvPicPr>
          <p:cNvPr id="5" name="Google Shape;238;p34">
            <a:extLst>
              <a:ext uri="{FF2B5EF4-FFF2-40B4-BE49-F238E27FC236}">
                <a16:creationId xmlns:a16="http://schemas.microsoft.com/office/drawing/2014/main" id="{8A566098-2B98-674E-9013-1FCB22C71A3B}"/>
              </a:ext>
            </a:extLst>
          </p:cNvPr>
          <p:cNvPicPr preferRelativeResize="0"/>
          <p:nvPr/>
        </p:nvPicPr>
        <p:blipFill>
          <a:blip r:embed="rId2">
            <a:alphaModFix/>
          </a:blip>
          <a:stretch>
            <a:fillRect/>
          </a:stretch>
        </p:blipFill>
        <p:spPr>
          <a:xfrm>
            <a:off x="1887870" y="2194181"/>
            <a:ext cx="2548841" cy="1553275"/>
          </a:xfrm>
          <a:prstGeom prst="rect">
            <a:avLst/>
          </a:prstGeom>
          <a:noFill/>
          <a:ln>
            <a:noFill/>
          </a:ln>
        </p:spPr>
      </p:pic>
      <p:pic>
        <p:nvPicPr>
          <p:cNvPr id="6" name="Google Shape;239;p34">
            <a:extLst>
              <a:ext uri="{FF2B5EF4-FFF2-40B4-BE49-F238E27FC236}">
                <a16:creationId xmlns:a16="http://schemas.microsoft.com/office/drawing/2014/main" id="{4A7866B7-C26F-CC43-9538-E7CECC7A7975}"/>
              </a:ext>
            </a:extLst>
          </p:cNvPr>
          <p:cNvPicPr preferRelativeResize="0"/>
          <p:nvPr/>
        </p:nvPicPr>
        <p:blipFill>
          <a:blip r:embed="rId3">
            <a:alphaModFix/>
          </a:blip>
          <a:stretch>
            <a:fillRect/>
          </a:stretch>
        </p:blipFill>
        <p:spPr>
          <a:xfrm>
            <a:off x="4821608" y="2213531"/>
            <a:ext cx="2548783" cy="1553263"/>
          </a:xfrm>
          <a:prstGeom prst="rect">
            <a:avLst/>
          </a:prstGeom>
          <a:noFill/>
          <a:ln>
            <a:noFill/>
          </a:ln>
        </p:spPr>
      </p:pic>
      <p:pic>
        <p:nvPicPr>
          <p:cNvPr id="8" name="Google Shape;240;p34">
            <a:extLst>
              <a:ext uri="{FF2B5EF4-FFF2-40B4-BE49-F238E27FC236}">
                <a16:creationId xmlns:a16="http://schemas.microsoft.com/office/drawing/2014/main" id="{E8A8B510-34D3-034E-BC64-1FA18D61126F}"/>
              </a:ext>
            </a:extLst>
          </p:cNvPr>
          <p:cNvPicPr preferRelativeResize="0"/>
          <p:nvPr/>
        </p:nvPicPr>
        <p:blipFill>
          <a:blip r:embed="rId4">
            <a:alphaModFix/>
          </a:blip>
          <a:stretch>
            <a:fillRect/>
          </a:stretch>
        </p:blipFill>
        <p:spPr>
          <a:xfrm>
            <a:off x="7755295" y="2194220"/>
            <a:ext cx="2548774" cy="1553209"/>
          </a:xfrm>
          <a:prstGeom prst="rect">
            <a:avLst/>
          </a:prstGeom>
          <a:noFill/>
          <a:ln>
            <a:noFill/>
          </a:ln>
        </p:spPr>
      </p:pic>
      <p:pic>
        <p:nvPicPr>
          <p:cNvPr id="9" name="Google Shape;241;p34">
            <a:extLst>
              <a:ext uri="{FF2B5EF4-FFF2-40B4-BE49-F238E27FC236}">
                <a16:creationId xmlns:a16="http://schemas.microsoft.com/office/drawing/2014/main" id="{260EA161-FE54-D84E-9439-BDB0C2B13B3C}"/>
              </a:ext>
            </a:extLst>
          </p:cNvPr>
          <p:cNvPicPr preferRelativeResize="0"/>
          <p:nvPr/>
        </p:nvPicPr>
        <p:blipFill>
          <a:blip r:embed="rId5">
            <a:alphaModFix/>
          </a:blip>
          <a:stretch>
            <a:fillRect/>
          </a:stretch>
        </p:blipFill>
        <p:spPr>
          <a:xfrm>
            <a:off x="2651868" y="3877656"/>
            <a:ext cx="3280800" cy="1999350"/>
          </a:xfrm>
          <a:prstGeom prst="rect">
            <a:avLst/>
          </a:prstGeom>
          <a:noFill/>
          <a:ln>
            <a:noFill/>
          </a:ln>
        </p:spPr>
      </p:pic>
      <p:pic>
        <p:nvPicPr>
          <p:cNvPr id="10" name="Google Shape;242;p34">
            <a:extLst>
              <a:ext uri="{FF2B5EF4-FFF2-40B4-BE49-F238E27FC236}">
                <a16:creationId xmlns:a16="http://schemas.microsoft.com/office/drawing/2014/main" id="{C9BF44CE-FA6F-5F4E-9B6B-BF794C6F388F}"/>
              </a:ext>
            </a:extLst>
          </p:cNvPr>
          <p:cNvPicPr preferRelativeResize="0"/>
          <p:nvPr/>
        </p:nvPicPr>
        <p:blipFill>
          <a:blip r:embed="rId6">
            <a:alphaModFix/>
          </a:blip>
          <a:stretch>
            <a:fillRect/>
          </a:stretch>
        </p:blipFill>
        <p:spPr>
          <a:xfrm>
            <a:off x="6479420" y="4000306"/>
            <a:ext cx="3001701" cy="1829249"/>
          </a:xfrm>
          <a:prstGeom prst="rect">
            <a:avLst/>
          </a:prstGeom>
          <a:noFill/>
          <a:ln>
            <a:noFill/>
          </a:ln>
        </p:spPr>
      </p:pic>
    </p:spTree>
    <p:extLst>
      <p:ext uri="{BB962C8B-B14F-4D97-AF65-F5344CB8AC3E}">
        <p14:creationId xmlns:p14="http://schemas.microsoft.com/office/powerpoint/2010/main" val="2674292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FF342AC-AFFA-41B0-B0F7-7E0F45FF32B6}"/>
              </a:ext>
            </a:extLst>
          </p:cNvPr>
          <p:cNvPicPr>
            <a:picLocks noGrp="1" noChangeAspect="1"/>
          </p:cNvPicPr>
          <p:nvPr>
            <p:ph idx="1"/>
          </p:nvPr>
        </p:nvPicPr>
        <p:blipFill>
          <a:blip r:embed="rId2"/>
          <a:stretch>
            <a:fillRect/>
          </a:stretch>
        </p:blipFill>
        <p:spPr>
          <a:xfrm>
            <a:off x="245392" y="308268"/>
            <a:ext cx="6499379" cy="3164103"/>
          </a:xfrm>
        </p:spPr>
      </p:pic>
      <p:pic>
        <p:nvPicPr>
          <p:cNvPr id="7" name="Picture 6">
            <a:extLst>
              <a:ext uri="{FF2B5EF4-FFF2-40B4-BE49-F238E27FC236}">
                <a16:creationId xmlns:a16="http://schemas.microsoft.com/office/drawing/2014/main" id="{00BA81CD-C0D7-4405-9746-6F9AA1F9806C}"/>
              </a:ext>
            </a:extLst>
          </p:cNvPr>
          <p:cNvPicPr>
            <a:picLocks noChangeAspect="1"/>
          </p:cNvPicPr>
          <p:nvPr/>
        </p:nvPicPr>
        <p:blipFill>
          <a:blip r:embed="rId3"/>
          <a:stretch>
            <a:fillRect/>
          </a:stretch>
        </p:blipFill>
        <p:spPr>
          <a:xfrm>
            <a:off x="5158946" y="3472371"/>
            <a:ext cx="6787662" cy="3310387"/>
          </a:xfrm>
          <a:prstGeom prst="rect">
            <a:avLst/>
          </a:prstGeom>
        </p:spPr>
      </p:pic>
      <p:sp>
        <p:nvSpPr>
          <p:cNvPr id="8" name="TextBox 7">
            <a:extLst>
              <a:ext uri="{FF2B5EF4-FFF2-40B4-BE49-F238E27FC236}">
                <a16:creationId xmlns:a16="http://schemas.microsoft.com/office/drawing/2014/main" id="{806423FA-CDA2-4055-93D3-AD0F9E66E6D2}"/>
              </a:ext>
            </a:extLst>
          </p:cNvPr>
          <p:cNvSpPr txBox="1"/>
          <p:nvPr/>
        </p:nvSpPr>
        <p:spPr>
          <a:xfrm>
            <a:off x="6553200" y="617738"/>
            <a:ext cx="5322277" cy="2062103"/>
          </a:xfrm>
          <a:prstGeom prst="rect">
            <a:avLst/>
          </a:prstGeom>
          <a:noFill/>
        </p:spPr>
        <p:txBody>
          <a:bodyPr wrap="square" rtlCol="0">
            <a:spAutoFit/>
          </a:bodyPr>
          <a:lstStyle/>
          <a:p>
            <a:pPr marL="285750" indent="-285750">
              <a:buFont typeface="Arial" panose="020B0604020202020204" pitchFamily="34" charset="0"/>
              <a:buChar char="•"/>
            </a:pPr>
            <a:r>
              <a:rPr lang="en-US" sz="1600" dirty="0"/>
              <a:t>After comparing ratings within personality traits, we compared ratings for high/low scores in the personality traits and again found no differences in ratings</a:t>
            </a:r>
          </a:p>
          <a:p>
            <a:pPr marL="285750" indent="-285750">
              <a:buFont typeface="Arial" panose="020B0604020202020204" pitchFamily="34" charset="0"/>
              <a:buChar char="•"/>
            </a:pPr>
            <a:r>
              <a:rPr lang="en-US" sz="1600" dirty="0"/>
              <a:t>These diagrams were categorized by higher and lower group ( greater or lower than average of personality type.) </a:t>
            </a:r>
          </a:p>
          <a:p>
            <a:pPr marL="285750" indent="-285750">
              <a:buFont typeface="Arial" panose="020B0604020202020204" pitchFamily="34" charset="0"/>
              <a:buChar char="•"/>
            </a:pPr>
            <a:r>
              <a:rPr lang="en-US" sz="1600" dirty="0"/>
              <a:t>The vertical dashed lines represent the mean for each of the personality traits depicted. We are looking at density plots of high and low scoring users’ ratings.   </a:t>
            </a:r>
          </a:p>
        </p:txBody>
      </p:sp>
      <p:sp>
        <p:nvSpPr>
          <p:cNvPr id="12" name="TextBox 11">
            <a:extLst>
              <a:ext uri="{FF2B5EF4-FFF2-40B4-BE49-F238E27FC236}">
                <a16:creationId xmlns:a16="http://schemas.microsoft.com/office/drawing/2014/main" id="{323B9CEF-1781-45D7-9416-3058F31E796C}"/>
              </a:ext>
            </a:extLst>
          </p:cNvPr>
          <p:cNvSpPr txBox="1"/>
          <p:nvPr/>
        </p:nvSpPr>
        <p:spPr>
          <a:xfrm>
            <a:off x="245392" y="4005018"/>
            <a:ext cx="4808447"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In these diagrams, we observe the peak of each type of personality is very near to mean. They stand between score 4 and 5. It validate the similarity of actual rate and predicted rate again. </a:t>
            </a:r>
          </a:p>
        </p:txBody>
      </p:sp>
    </p:spTree>
    <p:extLst>
      <p:ext uri="{BB962C8B-B14F-4D97-AF65-F5344CB8AC3E}">
        <p14:creationId xmlns:p14="http://schemas.microsoft.com/office/powerpoint/2010/main" val="500140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1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1" name="Picture 10">
            <a:extLst>
              <a:ext uri="{FF2B5EF4-FFF2-40B4-BE49-F238E27FC236}">
                <a16:creationId xmlns:a16="http://schemas.microsoft.com/office/drawing/2014/main" id="{FDC34821-CAC1-4A42-AE53-D20690CC6ECC}"/>
              </a:ext>
            </a:extLst>
          </p:cNvPr>
          <p:cNvPicPr>
            <a:picLocks noChangeAspect="1"/>
          </p:cNvPicPr>
          <p:nvPr/>
        </p:nvPicPr>
        <p:blipFill>
          <a:blip r:embed="rId2"/>
          <a:stretch>
            <a:fillRect/>
          </a:stretch>
        </p:blipFill>
        <p:spPr>
          <a:xfrm>
            <a:off x="1472743" y="421985"/>
            <a:ext cx="8794833" cy="6133958"/>
          </a:xfrm>
          <a:prstGeom prst="rect">
            <a:avLst/>
          </a:prstGeom>
        </p:spPr>
      </p:pic>
    </p:spTree>
    <p:extLst>
      <p:ext uri="{BB962C8B-B14F-4D97-AF65-F5344CB8AC3E}">
        <p14:creationId xmlns:p14="http://schemas.microsoft.com/office/powerpoint/2010/main" val="1726809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D24B3-13FD-0041-97FF-255801DF71D3}"/>
              </a:ext>
            </a:extLst>
          </p:cNvPr>
          <p:cNvSpPr>
            <a:spLocks noGrp="1"/>
          </p:cNvSpPr>
          <p:nvPr>
            <p:ph type="title"/>
          </p:nvPr>
        </p:nvSpPr>
        <p:spPr>
          <a:xfrm>
            <a:off x="838200" y="365125"/>
            <a:ext cx="10515600" cy="827571"/>
          </a:xfrm>
        </p:spPr>
        <p:txBody>
          <a:bodyPr>
            <a:normAutofit/>
          </a:bodyPr>
          <a:lstStyle/>
          <a:p>
            <a:pPr algn="ctr"/>
            <a:r>
              <a:rPr lang="en-US" sz="2400" dirty="0"/>
              <a:t>Users with High Ratings</a:t>
            </a:r>
          </a:p>
        </p:txBody>
      </p:sp>
      <p:sp>
        <p:nvSpPr>
          <p:cNvPr id="3" name="Content Placeholder 2">
            <a:extLst>
              <a:ext uri="{FF2B5EF4-FFF2-40B4-BE49-F238E27FC236}">
                <a16:creationId xmlns:a16="http://schemas.microsoft.com/office/drawing/2014/main" id="{FB12053B-0C45-3A4A-90BC-36C021B4201B}"/>
              </a:ext>
            </a:extLst>
          </p:cNvPr>
          <p:cNvSpPr>
            <a:spLocks noGrp="1"/>
          </p:cNvSpPr>
          <p:nvPr>
            <p:ph idx="1"/>
          </p:nvPr>
        </p:nvSpPr>
        <p:spPr>
          <a:xfrm>
            <a:off x="838200" y="1192696"/>
            <a:ext cx="10515600" cy="4984267"/>
          </a:xfrm>
        </p:spPr>
        <p:txBody>
          <a:bodyPr>
            <a:normAutofit/>
          </a:bodyPr>
          <a:lstStyle/>
          <a:p>
            <a:r>
              <a:rPr lang="en-US" sz="1800" dirty="0"/>
              <a:t>Users with 100+ ratings of 5</a:t>
            </a:r>
          </a:p>
          <a:p>
            <a:r>
              <a:rPr lang="en-US" sz="1800" dirty="0"/>
              <a:t>Distributions of personality traits very similar to distributions for entire population</a:t>
            </a:r>
          </a:p>
          <a:p>
            <a:r>
              <a:rPr lang="en-US" sz="1800" dirty="0"/>
              <a:t>Users with high ratings are indistinguishable from average users</a:t>
            </a:r>
          </a:p>
          <a:p>
            <a:endParaRPr lang="en-US" sz="1800" dirty="0"/>
          </a:p>
        </p:txBody>
      </p:sp>
      <p:pic>
        <p:nvPicPr>
          <p:cNvPr id="11" name="Picture 10" descr="Chart, bar chart&#10;&#10;Description automatically generated">
            <a:extLst>
              <a:ext uri="{FF2B5EF4-FFF2-40B4-BE49-F238E27FC236}">
                <a16:creationId xmlns:a16="http://schemas.microsoft.com/office/drawing/2014/main" id="{A5189C5C-C08B-DE4C-A820-2B3E9F373997}"/>
              </a:ext>
            </a:extLst>
          </p:cNvPr>
          <p:cNvPicPr>
            <a:picLocks noChangeAspect="1"/>
          </p:cNvPicPr>
          <p:nvPr/>
        </p:nvPicPr>
        <p:blipFill>
          <a:blip r:embed="rId2"/>
          <a:stretch>
            <a:fillRect/>
          </a:stretch>
        </p:blipFill>
        <p:spPr>
          <a:xfrm>
            <a:off x="1524000" y="2511392"/>
            <a:ext cx="9144000" cy="3753604"/>
          </a:xfrm>
          <a:prstGeom prst="rect">
            <a:avLst/>
          </a:prstGeom>
        </p:spPr>
      </p:pic>
    </p:spTree>
    <p:extLst>
      <p:ext uri="{BB962C8B-B14F-4D97-AF65-F5344CB8AC3E}">
        <p14:creationId xmlns:p14="http://schemas.microsoft.com/office/powerpoint/2010/main" val="29168789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TotalTime>
  <Words>1263</Words>
  <Application>Microsoft Macintosh PowerPoint</Application>
  <PresentationFormat>Widescreen</PresentationFormat>
  <Paragraphs>89</Paragraphs>
  <Slides>16</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Rockwell</vt:lpstr>
      <vt:lpstr>Office Theme</vt:lpstr>
      <vt:lpstr>PowerPoint Presentation</vt:lpstr>
      <vt:lpstr>PowerPoint Presentation</vt:lpstr>
      <vt:lpstr>PowerPoint Presentation</vt:lpstr>
      <vt:lpstr>PowerPoint Presentation</vt:lpstr>
      <vt:lpstr>PowerPoint Presentation</vt:lpstr>
      <vt:lpstr>Users with High Ratings</vt:lpstr>
      <vt:lpstr>PowerPoint Presentation</vt:lpstr>
      <vt:lpstr>PowerPoint Presentation</vt:lpstr>
      <vt:lpstr>Users with High Ratings</vt:lpstr>
      <vt:lpstr>Affect of Assigned Metric on User Ratings</vt:lpstr>
      <vt:lpstr>Assigned Condition and User Satisfaction</vt:lpstr>
      <vt:lpstr>How Assigned Condition on Recommended movies  changes people rating and enjoy watching ?</vt:lpstr>
      <vt:lpstr>Predictive Models – Multiple Regression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Affect of Assigned Metric on User Ratings</dc:title>
  <dc:creator>Sok Leng Chan</dc:creator>
  <cp:lastModifiedBy>Katie Pierce</cp:lastModifiedBy>
  <cp:revision>45</cp:revision>
  <dcterms:created xsi:type="dcterms:W3CDTF">2020-12-16T06:27:57Z</dcterms:created>
  <dcterms:modified xsi:type="dcterms:W3CDTF">2020-12-17T01:20:11Z</dcterms:modified>
</cp:coreProperties>
</file>